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73" r:id="rId5"/>
    <p:sldId id="272" r:id="rId6"/>
    <p:sldId id="271" r:id="rId7"/>
    <p:sldId id="270" r:id="rId8"/>
    <p:sldId id="269" r:id="rId9"/>
    <p:sldId id="267" r:id="rId10"/>
    <p:sldId id="268" r:id="rId11"/>
    <p:sldId id="266" r:id="rId12"/>
    <p:sldId id="265" r:id="rId13"/>
    <p:sldId id="264" r:id="rId14"/>
    <p:sldId id="263" r:id="rId15"/>
    <p:sldId id="262" r:id="rId16"/>
    <p:sldId id="274" r:id="rId17"/>
    <p:sldId id="260" r:id="rId1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85C"/>
    <a:srgbClr val="3BEB93"/>
    <a:srgbClr val="096638"/>
    <a:srgbClr val="3EB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E9CD-F3CE-4A92-AAFF-B5AEFDEA7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91CA1E55-D1BF-4851-93C5-7D28BA67A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FA976570-090F-4774-A9A8-F70F78C58359}"/>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5" name="Footer Placeholder 4">
            <a:extLst>
              <a:ext uri="{FF2B5EF4-FFF2-40B4-BE49-F238E27FC236}">
                <a16:creationId xmlns:a16="http://schemas.microsoft.com/office/drawing/2014/main" id="{89C5CA74-A2A2-4977-BAC5-0CACCCE256B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2603828-89DD-4D1F-9008-34DDF8218C62}"/>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429288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3DE1-428F-4DEA-8005-75102293FEE1}"/>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8531D0BB-BCDC-443C-BA77-BAC174A845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5554F91-76C2-44AC-9549-FBC5144DB280}"/>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5" name="Footer Placeholder 4">
            <a:extLst>
              <a:ext uri="{FF2B5EF4-FFF2-40B4-BE49-F238E27FC236}">
                <a16:creationId xmlns:a16="http://schemas.microsoft.com/office/drawing/2014/main" id="{FE9892BA-CBF5-480C-9019-B53E284EB56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153EA01-AA62-4089-9CFB-5D9068DE8E11}"/>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322329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87CBF-8A95-4FB8-8479-914EEB1F50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25B744CA-7F49-4D16-84BD-C0251C6FC2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E0083D2-921A-4260-A484-EFCAC1361E45}"/>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5" name="Footer Placeholder 4">
            <a:extLst>
              <a:ext uri="{FF2B5EF4-FFF2-40B4-BE49-F238E27FC236}">
                <a16:creationId xmlns:a16="http://schemas.microsoft.com/office/drawing/2014/main" id="{42A1B9D9-82A4-4E17-99F7-77C96AB1E475}"/>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A667040-1128-46CB-A2B6-389533DE2361}"/>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223376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766A-49E0-4B96-82BE-4C545764B55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B2EA0AE-8600-4E28-B060-FC5E3E10E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903BCAC-9BD4-40AC-B7C4-AA134B4418C5}"/>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5" name="Footer Placeholder 4">
            <a:extLst>
              <a:ext uri="{FF2B5EF4-FFF2-40B4-BE49-F238E27FC236}">
                <a16:creationId xmlns:a16="http://schemas.microsoft.com/office/drawing/2014/main" id="{97DDB973-A137-4362-93C4-76F9166DCF8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C10D3D8-CE24-433E-AC77-23D7C58FC76D}"/>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216690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D244-6FB0-45E4-8BBA-5D1A6A1B3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3C35AB80-8F17-478D-8078-094E15A76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51709-7E98-4661-B325-38466650087B}"/>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5" name="Footer Placeholder 4">
            <a:extLst>
              <a:ext uri="{FF2B5EF4-FFF2-40B4-BE49-F238E27FC236}">
                <a16:creationId xmlns:a16="http://schemas.microsoft.com/office/drawing/2014/main" id="{EF402EEF-4078-402F-80B8-E417D46E6EB5}"/>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753F17A-189C-4CB1-8715-83B3015DFC1B}"/>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35991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C150-093D-48D0-B414-6A61E8F5C9C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8F619FFD-5B37-44C1-A1F4-C8119E68B2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4F2B72DD-9E56-415C-982A-A44ECB25B6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2B7F1E15-D402-4370-AD1E-EEC2DB696434}"/>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6" name="Footer Placeholder 5">
            <a:extLst>
              <a:ext uri="{FF2B5EF4-FFF2-40B4-BE49-F238E27FC236}">
                <a16:creationId xmlns:a16="http://schemas.microsoft.com/office/drawing/2014/main" id="{A41ACB4C-4B5C-41FD-AD52-FD1EDF91E575}"/>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5BF8D32F-246F-40B6-9241-826F52D6C6AB}"/>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283884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98E6-F2B2-4B03-9587-6FD2619C066C}"/>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7CE7ED2F-B1F1-4678-A031-1B83FC338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32E789-528B-483A-AE6A-F5B37DA89D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67CA3BE2-7306-449F-9CEE-B16E44A181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5A172-C5AA-4378-BEFE-9866970B5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11617724-2C92-4A15-B815-6BB432088DF8}"/>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8" name="Footer Placeholder 7">
            <a:extLst>
              <a:ext uri="{FF2B5EF4-FFF2-40B4-BE49-F238E27FC236}">
                <a16:creationId xmlns:a16="http://schemas.microsoft.com/office/drawing/2014/main" id="{555EE9F6-9858-4CE0-B159-88F65E311A39}"/>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E2660369-D62F-4991-A5B9-A3B8859AF404}"/>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298712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A8D1-8AEB-4932-9A86-712B6EE1B83E}"/>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5D3BC1AE-5406-440C-BC82-0906A102A7EE}"/>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4" name="Footer Placeholder 3">
            <a:extLst>
              <a:ext uri="{FF2B5EF4-FFF2-40B4-BE49-F238E27FC236}">
                <a16:creationId xmlns:a16="http://schemas.microsoft.com/office/drawing/2014/main" id="{E993EAEC-E7C4-4E11-9CC4-B3567F791777}"/>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2AE66C17-0E47-45DE-9AE9-7C1ED9884B27}"/>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66576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90013-20E6-444C-91A8-C0DFE45068AB}"/>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3" name="Footer Placeholder 2">
            <a:extLst>
              <a:ext uri="{FF2B5EF4-FFF2-40B4-BE49-F238E27FC236}">
                <a16:creationId xmlns:a16="http://schemas.microsoft.com/office/drawing/2014/main" id="{99DD51D1-D5D5-4D12-819A-4C09A664EAA9}"/>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4036B678-2988-4939-B6A4-9F8E9DC1CF25}"/>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244831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517E-F7C7-4A45-8E5A-2C157D908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0B93C881-0F35-46B2-9398-32953554E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7DCE49A3-B99D-4BF3-A223-EF8905507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C588E-F0D7-4323-B760-89C5D198363B}"/>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6" name="Footer Placeholder 5">
            <a:extLst>
              <a:ext uri="{FF2B5EF4-FFF2-40B4-BE49-F238E27FC236}">
                <a16:creationId xmlns:a16="http://schemas.microsoft.com/office/drawing/2014/main" id="{C6EDF3AF-9A6E-490A-9E9C-C3F886D9D0B2}"/>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AA7F4A1-DBE5-4899-BDF5-DB697D3279EB}"/>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226832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3FAC-BDE6-406D-8E1B-BD7627F59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6442DEF2-CE17-4D3C-9EAF-901AF19E4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o-RO"/>
          </a:p>
        </p:txBody>
      </p:sp>
      <p:sp>
        <p:nvSpPr>
          <p:cNvPr id="4" name="Text Placeholder 3">
            <a:extLst>
              <a:ext uri="{FF2B5EF4-FFF2-40B4-BE49-F238E27FC236}">
                <a16:creationId xmlns:a16="http://schemas.microsoft.com/office/drawing/2014/main" id="{F606D5D3-D88C-4274-ACBC-C45DD1A0D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478DC-A7D6-4556-B428-6A67F6AEE1D4}"/>
              </a:ext>
            </a:extLst>
          </p:cNvPr>
          <p:cNvSpPr>
            <a:spLocks noGrp="1"/>
          </p:cNvSpPr>
          <p:nvPr>
            <p:ph type="dt" sz="half" idx="10"/>
          </p:nvPr>
        </p:nvSpPr>
        <p:spPr/>
        <p:txBody>
          <a:bodyPr/>
          <a:lstStyle/>
          <a:p>
            <a:fld id="{88D2B059-4E1F-481A-98F9-31BBD29234B6}" type="datetimeFigureOut">
              <a:rPr lang="ro-RO" smtClean="0"/>
              <a:t>26.05.2021</a:t>
            </a:fld>
            <a:endParaRPr lang="ro-RO"/>
          </a:p>
        </p:txBody>
      </p:sp>
      <p:sp>
        <p:nvSpPr>
          <p:cNvPr id="6" name="Footer Placeholder 5">
            <a:extLst>
              <a:ext uri="{FF2B5EF4-FFF2-40B4-BE49-F238E27FC236}">
                <a16:creationId xmlns:a16="http://schemas.microsoft.com/office/drawing/2014/main" id="{0928DEBD-9DD0-40B4-AB6C-898E50A3790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B049F2E-A320-498B-9D85-32A878DB3D79}"/>
              </a:ext>
            </a:extLst>
          </p:cNvPr>
          <p:cNvSpPr>
            <a:spLocks noGrp="1"/>
          </p:cNvSpPr>
          <p:nvPr>
            <p:ph type="sldNum" sz="quarter" idx="12"/>
          </p:nvPr>
        </p:nvSpPr>
        <p:spPr/>
        <p:txBody>
          <a:bodyPr/>
          <a:lstStyle/>
          <a:p>
            <a:fld id="{E06B816F-B40A-4DBE-8408-DC401F28D0C6}" type="slidenum">
              <a:rPr lang="ro-RO" smtClean="0"/>
              <a:t>‹#›</a:t>
            </a:fld>
            <a:endParaRPr lang="ro-RO"/>
          </a:p>
        </p:txBody>
      </p:sp>
    </p:spTree>
    <p:extLst>
      <p:ext uri="{BB962C8B-B14F-4D97-AF65-F5344CB8AC3E}">
        <p14:creationId xmlns:p14="http://schemas.microsoft.com/office/powerpoint/2010/main" val="400079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t="-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90153-BE4D-4786-844C-FB3F0D369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E9278E3B-6FF3-4F24-BAB0-4F02212B6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E184836-4876-41BD-8B5F-A687B6C16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2B059-4E1F-481A-98F9-31BBD29234B6}" type="datetimeFigureOut">
              <a:rPr lang="ro-RO" smtClean="0"/>
              <a:t>26.05.2021</a:t>
            </a:fld>
            <a:endParaRPr lang="ro-RO"/>
          </a:p>
        </p:txBody>
      </p:sp>
      <p:sp>
        <p:nvSpPr>
          <p:cNvPr id="5" name="Footer Placeholder 4">
            <a:extLst>
              <a:ext uri="{FF2B5EF4-FFF2-40B4-BE49-F238E27FC236}">
                <a16:creationId xmlns:a16="http://schemas.microsoft.com/office/drawing/2014/main" id="{DC0FD08E-6003-4DD4-B394-30A713A68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9F568956-EA50-45B8-99ED-1F75FE907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B816F-B40A-4DBE-8408-DC401F28D0C6}" type="slidenum">
              <a:rPr lang="ro-RO" smtClean="0"/>
              <a:t>‹#›</a:t>
            </a:fld>
            <a:endParaRPr lang="ro-RO"/>
          </a:p>
        </p:txBody>
      </p:sp>
    </p:spTree>
    <p:extLst>
      <p:ext uri="{BB962C8B-B14F-4D97-AF65-F5344CB8AC3E}">
        <p14:creationId xmlns:p14="http://schemas.microsoft.com/office/powerpoint/2010/main" val="397476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image" Target="../media/image4.png" /><Relationship Id="rId4" Type="http://schemas.microsoft.com/office/2007/relationships/hdphoto" Target="../media/hdphoto1.wdp" /></Relationships>
</file>

<file path=ppt/slides/_rels/slide10.xml.rels><?xml version="1.0" encoding="UTF-8" standalone="yes"?>
<Relationships xmlns="http://schemas.openxmlformats.org/package/2006/relationships"><Relationship Id="rId8" Type="http://schemas.openxmlformats.org/officeDocument/2006/relationships/image" Target="../media/image47.jpeg" /><Relationship Id="rId3" Type="http://schemas.openxmlformats.org/officeDocument/2006/relationships/image" Target="../media/image42.jpeg" /><Relationship Id="rId7" Type="http://schemas.openxmlformats.org/officeDocument/2006/relationships/image" Target="../media/image46.jpeg" /><Relationship Id="rId2" Type="http://schemas.openxmlformats.org/officeDocument/2006/relationships/image" Target="../media/image41.jpeg" /><Relationship Id="rId1" Type="http://schemas.openxmlformats.org/officeDocument/2006/relationships/slideLayout" Target="../slideLayouts/slideLayout2.xml" /><Relationship Id="rId6" Type="http://schemas.openxmlformats.org/officeDocument/2006/relationships/image" Target="../media/image45.jpeg" /><Relationship Id="rId5" Type="http://schemas.openxmlformats.org/officeDocument/2006/relationships/image" Target="../media/image44.jpeg" /><Relationship Id="rId4" Type="http://schemas.openxmlformats.org/officeDocument/2006/relationships/image" Target="../media/image43.jpeg" /><Relationship Id="rId9" Type="http://schemas.openxmlformats.org/officeDocument/2006/relationships/image" Target="../media/image48.jpeg" /></Relationships>
</file>

<file path=ppt/slides/_rels/slide11.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image" Target="../media/image49.jpeg" /><Relationship Id="rId1" Type="http://schemas.openxmlformats.org/officeDocument/2006/relationships/slideLayout" Target="../slideLayouts/slideLayout2.xml" /><Relationship Id="rId5" Type="http://schemas.openxmlformats.org/officeDocument/2006/relationships/image" Target="../media/image52.png" /><Relationship Id="rId4" Type="http://schemas.openxmlformats.org/officeDocument/2006/relationships/image" Target="../media/image51.jpeg" /></Relationships>
</file>

<file path=ppt/slides/_rels/slide12.xml.rels><?xml version="1.0" encoding="UTF-8" standalone="yes"?>
<Relationships xmlns="http://schemas.openxmlformats.org/package/2006/relationships"><Relationship Id="rId3" Type="http://schemas.openxmlformats.org/officeDocument/2006/relationships/image" Target="../media/image54.jpeg" /><Relationship Id="rId7" Type="http://schemas.openxmlformats.org/officeDocument/2006/relationships/image" Target="../media/image58.png" /><Relationship Id="rId2" Type="http://schemas.openxmlformats.org/officeDocument/2006/relationships/image" Target="../media/image53.jpeg" /><Relationship Id="rId1" Type="http://schemas.openxmlformats.org/officeDocument/2006/relationships/slideLayout" Target="../slideLayouts/slideLayout2.xml" /><Relationship Id="rId6" Type="http://schemas.openxmlformats.org/officeDocument/2006/relationships/image" Target="../media/image57.jpeg" /><Relationship Id="rId5" Type="http://schemas.openxmlformats.org/officeDocument/2006/relationships/image" Target="../media/image56.jpeg" /><Relationship Id="rId4" Type="http://schemas.openxmlformats.org/officeDocument/2006/relationships/image" Target="../media/image55.png" /></Relationships>
</file>

<file path=ppt/slides/_rels/slide13.xml.rels><?xml version="1.0" encoding="UTF-8" standalone="yes"?>
<Relationships xmlns="http://schemas.openxmlformats.org/package/2006/relationships"><Relationship Id="rId3" Type="http://schemas.openxmlformats.org/officeDocument/2006/relationships/image" Target="../media/image60.jpeg" /><Relationship Id="rId2" Type="http://schemas.openxmlformats.org/officeDocument/2006/relationships/image" Target="../media/image59.jpeg" /><Relationship Id="rId1" Type="http://schemas.openxmlformats.org/officeDocument/2006/relationships/slideLayout" Target="../slideLayouts/slideLayout2.xml" /><Relationship Id="rId4" Type="http://schemas.openxmlformats.org/officeDocument/2006/relationships/image" Target="../media/image61.jpeg" /></Relationships>
</file>

<file path=ppt/slides/_rels/slide14.xml.rels><?xml version="1.0" encoding="UTF-8" standalone="yes"?>
<Relationships xmlns="http://schemas.openxmlformats.org/package/2006/relationships"><Relationship Id="rId3" Type="http://schemas.openxmlformats.org/officeDocument/2006/relationships/image" Target="../media/image63.jpeg" /><Relationship Id="rId7" Type="http://schemas.openxmlformats.org/officeDocument/2006/relationships/image" Target="../media/image67.jpeg" /><Relationship Id="rId2" Type="http://schemas.openxmlformats.org/officeDocument/2006/relationships/image" Target="../media/image62.jpeg" /><Relationship Id="rId1" Type="http://schemas.openxmlformats.org/officeDocument/2006/relationships/slideLayout" Target="../slideLayouts/slideLayout2.xml" /><Relationship Id="rId6" Type="http://schemas.openxmlformats.org/officeDocument/2006/relationships/image" Target="../media/image66.jpeg" /><Relationship Id="rId5" Type="http://schemas.openxmlformats.org/officeDocument/2006/relationships/image" Target="../media/image65.jpeg" /><Relationship Id="rId4" Type="http://schemas.openxmlformats.org/officeDocument/2006/relationships/image" Target="../media/image64.jpeg" /></Relationships>
</file>

<file path=ppt/slides/_rels/slide15.xml.rels><?xml version="1.0" encoding="UTF-8" standalone="yes"?>
<Relationships xmlns="http://schemas.openxmlformats.org/package/2006/relationships"><Relationship Id="rId3" Type="http://schemas.openxmlformats.org/officeDocument/2006/relationships/image" Target="../media/image69.jpeg" /><Relationship Id="rId2" Type="http://schemas.openxmlformats.org/officeDocument/2006/relationships/image" Target="../media/image68.jpeg" /><Relationship Id="rId1" Type="http://schemas.openxmlformats.org/officeDocument/2006/relationships/slideLayout" Target="../slideLayouts/slideLayout2.xml" /><Relationship Id="rId5" Type="http://schemas.openxmlformats.org/officeDocument/2006/relationships/image" Target="../media/image71.jpeg" /><Relationship Id="rId4" Type="http://schemas.openxmlformats.org/officeDocument/2006/relationships/image" Target="../media/image70.jpeg" /></Relationships>
</file>

<file path=ppt/slides/_rels/slide16.xml.rels><?xml version="1.0" encoding="UTF-8" standalone="yes"?>
<Relationships xmlns="http://schemas.openxmlformats.org/package/2006/relationships"><Relationship Id="rId3" Type="http://schemas.openxmlformats.org/officeDocument/2006/relationships/image" Target="../media/image73.jpeg" /><Relationship Id="rId2" Type="http://schemas.openxmlformats.org/officeDocument/2006/relationships/image" Target="../media/image72.png" /><Relationship Id="rId1" Type="http://schemas.openxmlformats.org/officeDocument/2006/relationships/slideLayout" Target="../slideLayouts/slideLayout2.xml" /><Relationship Id="rId4" Type="http://schemas.openxmlformats.org/officeDocument/2006/relationships/image" Target="../media/image74.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image" Target="../media/image12.jpeg" /><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6.jpeg" /><Relationship Id="rId1" Type="http://schemas.openxmlformats.org/officeDocument/2006/relationships/slideLayout" Target="../slideLayouts/slideLayout2.xml" /><Relationship Id="rId6" Type="http://schemas.openxmlformats.org/officeDocument/2006/relationships/image" Target="../media/image10.jpeg" /><Relationship Id="rId11" Type="http://schemas.openxmlformats.org/officeDocument/2006/relationships/image" Target="../media/image15.jpeg" /><Relationship Id="rId5" Type="http://schemas.openxmlformats.org/officeDocument/2006/relationships/image" Target="../media/image9.jpeg" /><Relationship Id="rId10" Type="http://schemas.openxmlformats.org/officeDocument/2006/relationships/image" Target="../media/image14.jpeg" /><Relationship Id="rId4" Type="http://schemas.openxmlformats.org/officeDocument/2006/relationships/image" Target="../media/image8.jpeg" /><Relationship Id="rId9" Type="http://schemas.openxmlformats.org/officeDocument/2006/relationships/image" Target="../media/image13.jpeg" /></Relationships>
</file>

<file path=ppt/slides/_rels/slide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6" Type="http://schemas.openxmlformats.org/officeDocument/2006/relationships/image" Target="../media/image20.jpeg" /><Relationship Id="rId5" Type="http://schemas.openxmlformats.org/officeDocument/2006/relationships/image" Target="../media/image19.jpeg" /><Relationship Id="rId4" Type="http://schemas.openxmlformats.org/officeDocument/2006/relationships/image" Target="../media/image18.jpeg" /></Relationships>
</file>

<file path=ppt/slides/_rels/slide5.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 Id="rId4" Type="http://schemas.openxmlformats.org/officeDocument/2006/relationships/image" Target="../media/image23.jpeg" /></Relationships>
</file>

<file path=ppt/slides/_rels/slide6.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2.xml" /><Relationship Id="rId4" Type="http://schemas.openxmlformats.org/officeDocument/2006/relationships/image" Target="../media/image26.jpeg" /></Relationships>
</file>

<file path=ppt/slides/_rels/slide7.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2.xml" /><Relationship Id="rId6" Type="http://schemas.openxmlformats.org/officeDocument/2006/relationships/image" Target="../media/image31.jpeg" /><Relationship Id="rId5" Type="http://schemas.openxmlformats.org/officeDocument/2006/relationships/image" Target="../media/image30.jpeg" /><Relationship Id="rId4" Type="http://schemas.openxmlformats.org/officeDocument/2006/relationships/image" Target="../media/image29.jpeg" /></Relationships>
</file>

<file path=ppt/slides/_rels/slide8.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8" Type="http://schemas.openxmlformats.org/officeDocument/2006/relationships/image" Target="../media/image39.jpeg" /><Relationship Id="rId3" Type="http://schemas.openxmlformats.org/officeDocument/2006/relationships/image" Target="../media/image34.jpeg" /><Relationship Id="rId7" Type="http://schemas.openxmlformats.org/officeDocument/2006/relationships/image" Target="../media/image38.jpeg" /><Relationship Id="rId2" Type="http://schemas.openxmlformats.org/officeDocument/2006/relationships/image" Target="../media/image33.jpeg" /><Relationship Id="rId1" Type="http://schemas.openxmlformats.org/officeDocument/2006/relationships/slideLayout" Target="../slideLayouts/slideLayout2.xml" /><Relationship Id="rId6" Type="http://schemas.openxmlformats.org/officeDocument/2006/relationships/image" Target="../media/image37.jpeg" /><Relationship Id="rId5" Type="http://schemas.openxmlformats.org/officeDocument/2006/relationships/image" Target="../media/image36.jpeg" /><Relationship Id="rId4" Type="http://schemas.openxmlformats.org/officeDocument/2006/relationships/image" Target="../media/image35.jpeg" /><Relationship Id="rId9" Type="http://schemas.openxmlformats.org/officeDocument/2006/relationships/image" Target="../media/image40.jpe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612B-16EC-4B0D-A3FD-11BCD286EF8F}"/>
              </a:ext>
            </a:extLst>
          </p:cNvPr>
          <p:cNvSpPr>
            <a:spLocks noGrp="1"/>
          </p:cNvSpPr>
          <p:nvPr>
            <p:ph type="ctrTitle"/>
          </p:nvPr>
        </p:nvSpPr>
        <p:spPr>
          <a:xfrm>
            <a:off x="2160104" y="1122363"/>
            <a:ext cx="8507896" cy="2081745"/>
          </a:xfrm>
        </p:spPr>
        <p:txBody>
          <a:bodyPr/>
          <a:lstStyle/>
          <a:p>
            <a:endParaRPr lang="ro-RO" dirty="0"/>
          </a:p>
        </p:txBody>
      </p:sp>
      <p:sp>
        <p:nvSpPr>
          <p:cNvPr id="3" name="Subtitle 2">
            <a:extLst>
              <a:ext uri="{FF2B5EF4-FFF2-40B4-BE49-F238E27FC236}">
                <a16:creationId xmlns:a16="http://schemas.microsoft.com/office/drawing/2014/main" id="{748B679E-EDCD-4F42-BDBF-76F74AFB5E6F}"/>
              </a:ext>
            </a:extLst>
          </p:cNvPr>
          <p:cNvSpPr>
            <a:spLocks noGrp="1"/>
          </p:cNvSpPr>
          <p:nvPr>
            <p:ph type="subTitle" idx="1"/>
          </p:nvPr>
        </p:nvSpPr>
        <p:spPr>
          <a:xfrm>
            <a:off x="2160104" y="3653892"/>
            <a:ext cx="8507896" cy="1603907"/>
          </a:xfrm>
        </p:spPr>
        <p:txBody>
          <a:bodyPr/>
          <a:lstStyle/>
          <a:p>
            <a:endParaRPr lang="ro-RO" dirty="0"/>
          </a:p>
        </p:txBody>
      </p:sp>
      <p:pic>
        <p:nvPicPr>
          <p:cNvPr id="5" name="Picture 4">
            <a:extLst>
              <a:ext uri="{FF2B5EF4-FFF2-40B4-BE49-F238E27FC236}">
                <a16:creationId xmlns:a16="http://schemas.microsoft.com/office/drawing/2014/main" id="{E7F341CF-7872-4ED2-A516-8DAFFABEC24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rot="20640818">
            <a:off x="-12328" y="2351219"/>
            <a:ext cx="3698576" cy="3670516"/>
          </a:xfrm>
          <a:prstGeom prst="rect">
            <a:avLst/>
          </a:prstGeom>
        </p:spPr>
      </p:pic>
      <p:pic>
        <p:nvPicPr>
          <p:cNvPr id="7" name="Picture 2" descr="See the source image">
            <a:extLst>
              <a:ext uri="{FF2B5EF4-FFF2-40B4-BE49-F238E27FC236}">
                <a16:creationId xmlns:a16="http://schemas.microsoft.com/office/drawing/2014/main" id="{F50109CC-0DCE-4FCA-9A90-E2AD36D91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7693" y="372028"/>
            <a:ext cx="2981739" cy="52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0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2" descr="O imagine care conține aliment, interior, făină, cremă&#10;&#10;Descriere generată automat">
            <a:extLst>
              <a:ext uri="{FF2B5EF4-FFF2-40B4-BE49-F238E27FC236}">
                <a16:creationId xmlns:a16="http://schemas.microsoft.com/office/drawing/2014/main" id="{86E4D234-0DD6-482C-9D55-C9802BCFBFD9}"/>
              </a:ext>
            </a:extLst>
          </p:cNvPr>
          <p:cNvPicPr>
            <a:picLocks noChangeAspect="1"/>
          </p:cNvPicPr>
          <p:nvPr/>
        </p:nvPicPr>
        <p:blipFill>
          <a:blip r:embed="rId2"/>
          <a:stretch>
            <a:fillRect/>
          </a:stretch>
        </p:blipFill>
        <p:spPr>
          <a:xfrm>
            <a:off x="3044103" y="220807"/>
            <a:ext cx="1476375" cy="1123950"/>
          </a:xfrm>
          <a:prstGeom prst="rect">
            <a:avLst/>
          </a:prstGeom>
        </p:spPr>
      </p:pic>
      <p:pic>
        <p:nvPicPr>
          <p:cNvPr id="3" name="Imagine 3" descr="O imagine care conține bol, aliment, gătind, supă&#10;&#10;Descriere generată automat">
            <a:extLst>
              <a:ext uri="{FF2B5EF4-FFF2-40B4-BE49-F238E27FC236}">
                <a16:creationId xmlns:a16="http://schemas.microsoft.com/office/drawing/2014/main" id="{F124589A-2E14-4763-89CA-80EDC2DFCD9F}"/>
              </a:ext>
            </a:extLst>
          </p:cNvPr>
          <p:cNvPicPr>
            <a:picLocks noChangeAspect="1"/>
          </p:cNvPicPr>
          <p:nvPr/>
        </p:nvPicPr>
        <p:blipFill>
          <a:blip r:embed="rId3"/>
          <a:stretch>
            <a:fillRect/>
          </a:stretch>
        </p:blipFill>
        <p:spPr>
          <a:xfrm>
            <a:off x="7121235" y="230332"/>
            <a:ext cx="1524000" cy="1104900"/>
          </a:xfrm>
          <a:prstGeom prst="rect">
            <a:avLst/>
          </a:prstGeom>
        </p:spPr>
      </p:pic>
      <p:pic>
        <p:nvPicPr>
          <p:cNvPr id="4" name="Imagine 4" descr="O imagine care conține interior&#10;&#10;Descriere generată automat">
            <a:extLst>
              <a:ext uri="{FF2B5EF4-FFF2-40B4-BE49-F238E27FC236}">
                <a16:creationId xmlns:a16="http://schemas.microsoft.com/office/drawing/2014/main" id="{59F6E89E-E815-4C8F-A73C-DD470D12F4DA}"/>
              </a:ext>
            </a:extLst>
          </p:cNvPr>
          <p:cNvPicPr>
            <a:picLocks noChangeAspect="1"/>
          </p:cNvPicPr>
          <p:nvPr/>
        </p:nvPicPr>
        <p:blipFill>
          <a:blip r:embed="rId4"/>
          <a:stretch>
            <a:fillRect/>
          </a:stretch>
        </p:blipFill>
        <p:spPr>
          <a:xfrm>
            <a:off x="9721994" y="1976439"/>
            <a:ext cx="1781175" cy="1076325"/>
          </a:xfrm>
          <a:prstGeom prst="rect">
            <a:avLst/>
          </a:prstGeom>
        </p:spPr>
      </p:pic>
      <p:pic>
        <p:nvPicPr>
          <p:cNvPr id="5" name="Imagine 5" descr="O imagine care conține fruct, legumă&#10;&#10;Descriere generată automat">
            <a:extLst>
              <a:ext uri="{FF2B5EF4-FFF2-40B4-BE49-F238E27FC236}">
                <a16:creationId xmlns:a16="http://schemas.microsoft.com/office/drawing/2014/main" id="{74BA324E-6BB9-4669-A2BC-798EB33C6E7D}"/>
              </a:ext>
            </a:extLst>
          </p:cNvPr>
          <p:cNvPicPr>
            <a:picLocks noChangeAspect="1"/>
          </p:cNvPicPr>
          <p:nvPr/>
        </p:nvPicPr>
        <p:blipFill>
          <a:blip r:embed="rId5"/>
          <a:stretch>
            <a:fillRect/>
          </a:stretch>
        </p:blipFill>
        <p:spPr>
          <a:xfrm>
            <a:off x="9369136" y="4147705"/>
            <a:ext cx="1600200" cy="1638300"/>
          </a:xfrm>
          <a:prstGeom prst="rect">
            <a:avLst/>
          </a:prstGeom>
        </p:spPr>
      </p:pic>
      <p:pic>
        <p:nvPicPr>
          <p:cNvPr id="6" name="Imagine 6" descr="O imagine care conține interior, aliment, făină&#10;&#10;Descriere generată automat">
            <a:extLst>
              <a:ext uri="{FF2B5EF4-FFF2-40B4-BE49-F238E27FC236}">
                <a16:creationId xmlns:a16="http://schemas.microsoft.com/office/drawing/2014/main" id="{FBE05D70-8313-4533-9E1B-86372DBC929F}"/>
              </a:ext>
            </a:extLst>
          </p:cNvPr>
          <p:cNvPicPr>
            <a:picLocks noChangeAspect="1"/>
          </p:cNvPicPr>
          <p:nvPr/>
        </p:nvPicPr>
        <p:blipFill>
          <a:blip r:embed="rId6"/>
          <a:stretch>
            <a:fillRect/>
          </a:stretch>
        </p:blipFill>
        <p:spPr>
          <a:xfrm>
            <a:off x="6037552" y="5529696"/>
            <a:ext cx="1419225" cy="952500"/>
          </a:xfrm>
          <a:prstGeom prst="rect">
            <a:avLst/>
          </a:prstGeom>
        </p:spPr>
      </p:pic>
      <p:pic>
        <p:nvPicPr>
          <p:cNvPr id="7" name="Imagine 7" descr="O imagine care conține legumă, unt&#10;&#10;Descriere generată automat">
            <a:extLst>
              <a:ext uri="{FF2B5EF4-FFF2-40B4-BE49-F238E27FC236}">
                <a16:creationId xmlns:a16="http://schemas.microsoft.com/office/drawing/2014/main" id="{59436649-E456-4FFD-B724-70F0B881B3D5}"/>
              </a:ext>
            </a:extLst>
          </p:cNvPr>
          <p:cNvPicPr>
            <a:picLocks noChangeAspect="1"/>
          </p:cNvPicPr>
          <p:nvPr/>
        </p:nvPicPr>
        <p:blipFill>
          <a:blip r:embed="rId7"/>
          <a:stretch>
            <a:fillRect/>
          </a:stretch>
        </p:blipFill>
        <p:spPr>
          <a:xfrm>
            <a:off x="2428441" y="5492462"/>
            <a:ext cx="1571625" cy="971550"/>
          </a:xfrm>
          <a:prstGeom prst="rect">
            <a:avLst/>
          </a:prstGeom>
        </p:spPr>
      </p:pic>
      <p:pic>
        <p:nvPicPr>
          <p:cNvPr id="8" name="Imagine 8">
            <a:extLst>
              <a:ext uri="{FF2B5EF4-FFF2-40B4-BE49-F238E27FC236}">
                <a16:creationId xmlns:a16="http://schemas.microsoft.com/office/drawing/2014/main" id="{9252B9BB-E90D-4930-94FD-39722D1DBEC9}"/>
              </a:ext>
            </a:extLst>
          </p:cNvPr>
          <p:cNvPicPr>
            <a:picLocks noChangeAspect="1"/>
          </p:cNvPicPr>
          <p:nvPr/>
        </p:nvPicPr>
        <p:blipFill>
          <a:blip r:embed="rId8"/>
          <a:stretch>
            <a:fillRect/>
          </a:stretch>
        </p:blipFill>
        <p:spPr>
          <a:xfrm>
            <a:off x="789275" y="3626862"/>
            <a:ext cx="1247775" cy="1571625"/>
          </a:xfrm>
          <a:prstGeom prst="rect">
            <a:avLst/>
          </a:prstGeom>
        </p:spPr>
      </p:pic>
      <p:pic>
        <p:nvPicPr>
          <p:cNvPr id="9" name="Imagine 9">
            <a:extLst>
              <a:ext uri="{FF2B5EF4-FFF2-40B4-BE49-F238E27FC236}">
                <a16:creationId xmlns:a16="http://schemas.microsoft.com/office/drawing/2014/main" id="{B2BFB343-44A1-470B-9CE8-C9115111BE5E}"/>
              </a:ext>
            </a:extLst>
          </p:cNvPr>
          <p:cNvPicPr>
            <a:picLocks noChangeAspect="1"/>
          </p:cNvPicPr>
          <p:nvPr/>
        </p:nvPicPr>
        <p:blipFill>
          <a:blip r:embed="rId9"/>
          <a:stretch>
            <a:fillRect/>
          </a:stretch>
        </p:blipFill>
        <p:spPr>
          <a:xfrm>
            <a:off x="411307" y="1341726"/>
            <a:ext cx="1504950" cy="1514475"/>
          </a:xfrm>
          <a:prstGeom prst="rect">
            <a:avLst/>
          </a:prstGeom>
        </p:spPr>
      </p:pic>
      <p:sp>
        <p:nvSpPr>
          <p:cNvPr id="10" name="CasetăText 1">
            <a:extLst>
              <a:ext uri="{FF2B5EF4-FFF2-40B4-BE49-F238E27FC236}">
                <a16:creationId xmlns:a16="http://schemas.microsoft.com/office/drawing/2014/main" id="{BEC12B79-EC42-4064-B07E-AAA286FDBC08}"/>
              </a:ext>
            </a:extLst>
          </p:cNvPr>
          <p:cNvSpPr txBox="1"/>
          <p:nvPr/>
        </p:nvSpPr>
        <p:spPr>
          <a:xfrm>
            <a:off x="1031723" y="2856391"/>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h)</a:t>
            </a:r>
          </a:p>
        </p:txBody>
      </p:sp>
      <p:sp>
        <p:nvSpPr>
          <p:cNvPr id="11" name="CasetăText 1">
            <a:extLst>
              <a:ext uri="{FF2B5EF4-FFF2-40B4-BE49-F238E27FC236}">
                <a16:creationId xmlns:a16="http://schemas.microsoft.com/office/drawing/2014/main" id="{D939121B-84A9-4689-BF52-9FE27951CC45}"/>
              </a:ext>
            </a:extLst>
          </p:cNvPr>
          <p:cNvSpPr txBox="1"/>
          <p:nvPr/>
        </p:nvSpPr>
        <p:spPr>
          <a:xfrm>
            <a:off x="1091319" y="5046913"/>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g)</a:t>
            </a:r>
          </a:p>
        </p:txBody>
      </p:sp>
      <p:sp>
        <p:nvSpPr>
          <p:cNvPr id="12" name="CasetăText 1">
            <a:extLst>
              <a:ext uri="{FF2B5EF4-FFF2-40B4-BE49-F238E27FC236}">
                <a16:creationId xmlns:a16="http://schemas.microsoft.com/office/drawing/2014/main" id="{BE98CFAF-F154-44F9-989C-9F4D62FA5DC4}"/>
              </a:ext>
            </a:extLst>
          </p:cNvPr>
          <p:cNvSpPr txBox="1"/>
          <p:nvPr/>
        </p:nvSpPr>
        <p:spPr>
          <a:xfrm>
            <a:off x="3037321" y="647081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f)</a:t>
            </a:r>
          </a:p>
        </p:txBody>
      </p:sp>
      <p:sp>
        <p:nvSpPr>
          <p:cNvPr id="13" name="CasetăText 1">
            <a:extLst>
              <a:ext uri="{FF2B5EF4-FFF2-40B4-BE49-F238E27FC236}">
                <a16:creationId xmlns:a16="http://schemas.microsoft.com/office/drawing/2014/main" id="{0DF44744-73EE-4996-B8AC-7D0FADB3DE4C}"/>
              </a:ext>
            </a:extLst>
          </p:cNvPr>
          <p:cNvSpPr txBox="1"/>
          <p:nvPr/>
        </p:nvSpPr>
        <p:spPr>
          <a:xfrm>
            <a:off x="6574165" y="64888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e)</a:t>
            </a:r>
          </a:p>
        </p:txBody>
      </p:sp>
      <p:sp>
        <p:nvSpPr>
          <p:cNvPr id="14" name="CasetăText 1">
            <a:extLst>
              <a:ext uri="{FF2B5EF4-FFF2-40B4-BE49-F238E27FC236}">
                <a16:creationId xmlns:a16="http://schemas.microsoft.com/office/drawing/2014/main" id="{88836F93-BC85-456F-9A43-FFC4F7E8DC59}"/>
              </a:ext>
            </a:extLst>
          </p:cNvPr>
          <p:cNvSpPr txBox="1"/>
          <p:nvPr/>
        </p:nvSpPr>
        <p:spPr>
          <a:xfrm>
            <a:off x="10038332" y="580248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d)</a:t>
            </a:r>
          </a:p>
        </p:txBody>
      </p:sp>
      <p:sp>
        <p:nvSpPr>
          <p:cNvPr id="15" name="CasetăText 1">
            <a:extLst>
              <a:ext uri="{FF2B5EF4-FFF2-40B4-BE49-F238E27FC236}">
                <a16:creationId xmlns:a16="http://schemas.microsoft.com/office/drawing/2014/main" id="{297E2D69-B640-45F4-B5B1-25008834A00C}"/>
              </a:ext>
            </a:extLst>
          </p:cNvPr>
          <p:cNvSpPr txBox="1"/>
          <p:nvPr/>
        </p:nvSpPr>
        <p:spPr>
          <a:xfrm>
            <a:off x="10376478" y="3049368"/>
            <a:ext cx="718151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c)</a:t>
            </a:r>
          </a:p>
        </p:txBody>
      </p:sp>
      <p:sp>
        <p:nvSpPr>
          <p:cNvPr id="16" name="CasetăText 1">
            <a:extLst>
              <a:ext uri="{FF2B5EF4-FFF2-40B4-BE49-F238E27FC236}">
                <a16:creationId xmlns:a16="http://schemas.microsoft.com/office/drawing/2014/main" id="{F6EE5806-259E-449D-BA19-FA3FB28609E3}"/>
              </a:ext>
            </a:extLst>
          </p:cNvPr>
          <p:cNvSpPr txBox="1"/>
          <p:nvPr/>
        </p:nvSpPr>
        <p:spPr>
          <a:xfrm>
            <a:off x="7691172" y="133971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b)</a:t>
            </a:r>
          </a:p>
        </p:txBody>
      </p:sp>
      <p:sp>
        <p:nvSpPr>
          <p:cNvPr id="17" name="CasetăText 1">
            <a:extLst>
              <a:ext uri="{FF2B5EF4-FFF2-40B4-BE49-F238E27FC236}">
                <a16:creationId xmlns:a16="http://schemas.microsoft.com/office/drawing/2014/main" id="{DAE9950D-DC76-4739-A901-3E72B2B1A197}"/>
              </a:ext>
            </a:extLst>
          </p:cNvPr>
          <p:cNvSpPr txBox="1"/>
          <p:nvPr/>
        </p:nvSpPr>
        <p:spPr>
          <a:xfrm>
            <a:off x="3594647" y="1344377"/>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a)</a:t>
            </a:r>
          </a:p>
        </p:txBody>
      </p:sp>
      <p:sp>
        <p:nvSpPr>
          <p:cNvPr id="18" name="CasetăText 1">
            <a:extLst>
              <a:ext uri="{FF2B5EF4-FFF2-40B4-BE49-F238E27FC236}">
                <a16:creationId xmlns:a16="http://schemas.microsoft.com/office/drawing/2014/main" id="{25CFC380-111A-45E1-BB60-DA714E1E014E}"/>
              </a:ext>
            </a:extLst>
          </p:cNvPr>
          <p:cNvSpPr txBox="1"/>
          <p:nvPr/>
        </p:nvSpPr>
        <p:spPr>
          <a:xfrm>
            <a:off x="4176537" y="1717234"/>
            <a:ext cx="315850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800" b="1" dirty="0">
                <a:solidFill>
                  <a:srgbClr val="096638"/>
                </a:solidFill>
              </a:rPr>
              <a:t>2.</a:t>
            </a:r>
            <a:r>
              <a:rPr lang="en-GB" sz="2800" b="1" dirty="0">
                <a:solidFill>
                  <a:srgbClr val="096638"/>
                </a:solidFill>
              </a:rPr>
              <a:t> </a:t>
            </a:r>
            <a:r>
              <a:rPr lang="ro-RO" sz="2800" b="1" dirty="0">
                <a:solidFill>
                  <a:srgbClr val="096638"/>
                </a:solidFill>
              </a:rPr>
              <a:t>For </a:t>
            </a:r>
            <a:r>
              <a:rPr lang="en-GB" sz="2800" b="1" dirty="0">
                <a:solidFill>
                  <a:srgbClr val="096638"/>
                </a:solidFill>
              </a:rPr>
              <a:t>the </a:t>
            </a:r>
            <a:r>
              <a:rPr lang="ro-RO" sz="2800" b="1" dirty="0">
                <a:solidFill>
                  <a:srgbClr val="096638"/>
                </a:solidFill>
              </a:rPr>
              <a:t>cream:</a:t>
            </a:r>
            <a:endParaRPr lang="ro-RO" sz="2800" b="1">
              <a:solidFill>
                <a:srgbClr val="096638"/>
              </a:solidFill>
              <a:cs typeface="Calibri"/>
            </a:endParaRPr>
          </a:p>
        </p:txBody>
      </p:sp>
      <p:sp>
        <p:nvSpPr>
          <p:cNvPr id="19" name="CasetăText 1">
            <a:extLst>
              <a:ext uri="{FF2B5EF4-FFF2-40B4-BE49-F238E27FC236}">
                <a16:creationId xmlns:a16="http://schemas.microsoft.com/office/drawing/2014/main" id="{48C29E73-2423-41C3-9535-289C159F4A9B}"/>
              </a:ext>
            </a:extLst>
          </p:cNvPr>
          <p:cNvSpPr txBox="1"/>
          <p:nvPr/>
        </p:nvSpPr>
        <p:spPr>
          <a:xfrm>
            <a:off x="3421101" y="2284056"/>
            <a:ext cx="5363410" cy="28007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200" b="1" dirty="0">
                <a:latin typeface="Cambria"/>
              </a:rPr>
              <a:t>a) 400 </a:t>
            </a:r>
            <a:r>
              <a:rPr lang="ro-RO" sz="2200" b="1" dirty="0" err="1">
                <a:latin typeface="Cambria"/>
              </a:rPr>
              <a:t>grams</a:t>
            </a:r>
            <a:r>
              <a:rPr lang="ro-RO" sz="2200" b="1" dirty="0">
                <a:latin typeface="Cambria"/>
              </a:rPr>
              <a:t> of </a:t>
            </a:r>
            <a:r>
              <a:rPr lang="ro-RO" sz="2200" b="1" dirty="0" err="1">
                <a:latin typeface="Cambria"/>
              </a:rPr>
              <a:t>sweet</a:t>
            </a:r>
            <a:r>
              <a:rPr lang="ro-RO" sz="2200" b="1" dirty="0">
                <a:latin typeface="Cambria"/>
              </a:rPr>
              <a:t> </a:t>
            </a:r>
            <a:r>
              <a:rPr lang="ro-RO" sz="2200" b="1" dirty="0" err="1">
                <a:latin typeface="Cambria"/>
              </a:rPr>
              <a:t>cottage</a:t>
            </a:r>
            <a:r>
              <a:rPr lang="ro-RO" sz="2200" b="1" dirty="0">
                <a:latin typeface="Cambria"/>
              </a:rPr>
              <a:t> </a:t>
            </a:r>
            <a:r>
              <a:rPr lang="ro-RO" sz="2200" b="1" dirty="0" err="1">
                <a:latin typeface="Cambria"/>
              </a:rPr>
              <a:t>cheese</a:t>
            </a:r>
            <a:endParaRPr lang="ro-RO" sz="2200" b="1" dirty="0">
              <a:latin typeface="Cambria"/>
            </a:endParaRPr>
          </a:p>
          <a:p>
            <a:r>
              <a:rPr lang="ro-RO" sz="2200" b="1" dirty="0">
                <a:latin typeface="Cambria"/>
              </a:rPr>
              <a:t>b) 2 </a:t>
            </a:r>
            <a:r>
              <a:rPr lang="ro-RO" sz="2200" b="1" dirty="0" err="1">
                <a:latin typeface="Cambria"/>
              </a:rPr>
              <a:t>eggs</a:t>
            </a:r>
            <a:endParaRPr lang="ro-RO" sz="2200" b="1" dirty="0">
              <a:latin typeface="Cambria"/>
            </a:endParaRPr>
          </a:p>
          <a:p>
            <a:r>
              <a:rPr lang="ro-RO" sz="2200" b="1" dirty="0">
                <a:latin typeface="Cambria"/>
              </a:rPr>
              <a:t>c) 2 </a:t>
            </a:r>
            <a:r>
              <a:rPr lang="ro-RO" sz="2200" b="1" dirty="0" err="1">
                <a:latin typeface="Cambria"/>
              </a:rPr>
              <a:t>tablespoons</a:t>
            </a:r>
            <a:r>
              <a:rPr lang="ro-RO" sz="2200" b="1" dirty="0">
                <a:latin typeface="Cambria"/>
              </a:rPr>
              <a:t> sugar</a:t>
            </a:r>
          </a:p>
          <a:p>
            <a:r>
              <a:rPr lang="ro-RO" sz="2200" b="1" dirty="0">
                <a:latin typeface="Cambria"/>
              </a:rPr>
              <a:t>d)100 </a:t>
            </a:r>
            <a:r>
              <a:rPr lang="ro-RO" sz="2200" b="1" dirty="0" err="1">
                <a:latin typeface="Cambria"/>
              </a:rPr>
              <a:t>grams</a:t>
            </a:r>
            <a:r>
              <a:rPr lang="ro-RO" sz="2200" b="1" dirty="0">
                <a:latin typeface="Cambria"/>
              </a:rPr>
              <a:t> of </a:t>
            </a:r>
            <a:r>
              <a:rPr lang="ro-RO" sz="2200" b="1" dirty="0" err="1">
                <a:latin typeface="Cambria"/>
              </a:rPr>
              <a:t>raisins</a:t>
            </a:r>
            <a:endParaRPr lang="ro-RO" sz="2200" b="1" dirty="0">
              <a:latin typeface="Cambria"/>
            </a:endParaRPr>
          </a:p>
          <a:p>
            <a:r>
              <a:rPr lang="ro-RO" sz="2200" b="1" dirty="0">
                <a:latin typeface="Cambria"/>
              </a:rPr>
              <a:t>e) 3 </a:t>
            </a:r>
            <a:r>
              <a:rPr lang="ro-RO" sz="2200" b="1" dirty="0" err="1">
                <a:latin typeface="Cambria"/>
              </a:rPr>
              <a:t>tablespoons</a:t>
            </a:r>
            <a:r>
              <a:rPr lang="ro-RO" sz="2200" b="1" dirty="0">
                <a:latin typeface="Cambria"/>
              </a:rPr>
              <a:t> </a:t>
            </a:r>
            <a:r>
              <a:rPr lang="ro-RO" sz="2200" b="1" dirty="0" err="1">
                <a:latin typeface="Cambria"/>
              </a:rPr>
              <a:t>semolina</a:t>
            </a:r>
            <a:endParaRPr lang="ro-RO" sz="2200" b="1" dirty="0">
              <a:latin typeface="Cambria"/>
            </a:endParaRPr>
          </a:p>
          <a:p>
            <a:r>
              <a:rPr lang="ro-RO" sz="2200" b="1" dirty="0">
                <a:latin typeface="Cambria"/>
              </a:rPr>
              <a:t>f)  1 </a:t>
            </a:r>
            <a:r>
              <a:rPr lang="ro-RO" sz="2200" b="1" dirty="0" err="1">
                <a:latin typeface="Cambria"/>
              </a:rPr>
              <a:t>lemon</a:t>
            </a:r>
            <a:r>
              <a:rPr lang="ro-RO" sz="2200" b="1" dirty="0">
                <a:latin typeface="Cambria"/>
              </a:rPr>
              <a:t> </a:t>
            </a:r>
            <a:r>
              <a:rPr lang="ro-RO" sz="2200" b="1" dirty="0" err="1">
                <a:latin typeface="Cambria"/>
              </a:rPr>
              <a:t>peel</a:t>
            </a:r>
            <a:endParaRPr lang="ro-RO" sz="2200" b="1" dirty="0">
              <a:latin typeface="Cambria"/>
            </a:endParaRPr>
          </a:p>
          <a:p>
            <a:r>
              <a:rPr lang="ro-RO" sz="2200" b="1" dirty="0">
                <a:latin typeface="Cambria"/>
              </a:rPr>
              <a:t>g) 2 </a:t>
            </a:r>
            <a:r>
              <a:rPr lang="ro-RO" sz="2200" b="1" dirty="0" err="1">
                <a:latin typeface="Cambria"/>
              </a:rPr>
              <a:t>sachets</a:t>
            </a:r>
            <a:r>
              <a:rPr lang="ro-RO" sz="2200" b="1" dirty="0">
                <a:latin typeface="Cambria"/>
              </a:rPr>
              <a:t> of </a:t>
            </a:r>
            <a:r>
              <a:rPr lang="ro-RO" sz="2200" b="1" dirty="0" err="1">
                <a:latin typeface="Cambria"/>
              </a:rPr>
              <a:t>vanilla</a:t>
            </a:r>
            <a:r>
              <a:rPr lang="ro-RO" sz="2200" b="1" dirty="0">
                <a:latin typeface="Cambria"/>
              </a:rPr>
              <a:t> sugar</a:t>
            </a:r>
          </a:p>
          <a:p>
            <a:r>
              <a:rPr lang="ro-RO" sz="2200" b="1" dirty="0">
                <a:latin typeface="Cambria"/>
              </a:rPr>
              <a:t>h) 1 </a:t>
            </a:r>
            <a:r>
              <a:rPr lang="ro-RO" sz="2200" b="1" dirty="0" err="1">
                <a:latin typeface="Cambria"/>
              </a:rPr>
              <a:t>vanilla</a:t>
            </a:r>
            <a:r>
              <a:rPr lang="ro-RO" sz="2200" b="1" dirty="0">
                <a:latin typeface="Cambria"/>
              </a:rPr>
              <a:t> </a:t>
            </a:r>
            <a:r>
              <a:rPr lang="ro-RO" sz="2200" b="1" dirty="0" err="1">
                <a:latin typeface="Cambria"/>
              </a:rPr>
              <a:t>essence</a:t>
            </a:r>
            <a:endParaRPr lang="ro-RO" sz="2200" b="1" dirty="0">
              <a:latin typeface="Cambria"/>
            </a:endParaRPr>
          </a:p>
        </p:txBody>
      </p:sp>
    </p:spTree>
    <p:extLst>
      <p:ext uri="{BB962C8B-B14F-4D97-AF65-F5344CB8AC3E}">
        <p14:creationId xmlns:p14="http://schemas.microsoft.com/office/powerpoint/2010/main" val="167875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F82C201E-20AB-4A48-8200-35F62D22C211}"/>
              </a:ext>
            </a:extLst>
          </p:cNvPr>
          <p:cNvSpPr txBox="1"/>
          <p:nvPr/>
        </p:nvSpPr>
        <p:spPr>
          <a:xfrm>
            <a:off x="3050431" y="-39863"/>
            <a:ext cx="668688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i="1" dirty="0">
                <a:solidFill>
                  <a:srgbClr val="3EB579"/>
                </a:solidFill>
                <a:latin typeface="Sabon Next LT"/>
              </a:rPr>
              <a:t>Method of preparation:</a:t>
            </a:r>
            <a:r>
              <a:rPr lang="ro-RO" sz="4000" dirty="0">
                <a:solidFill>
                  <a:srgbClr val="3EB579"/>
                </a:solidFill>
                <a:latin typeface="Sabon Next LT"/>
                <a:cs typeface="Sabon Next LT"/>
              </a:rPr>
              <a:t>​</a:t>
            </a:r>
            <a:endParaRPr lang="ro-RO" sz="4000">
              <a:solidFill>
                <a:srgbClr val="3EB579"/>
              </a:solidFill>
              <a:cs typeface="Calibri"/>
            </a:endParaRPr>
          </a:p>
        </p:txBody>
      </p:sp>
      <p:sp>
        <p:nvSpPr>
          <p:cNvPr id="3" name="CasetăText 1">
            <a:extLst>
              <a:ext uri="{FF2B5EF4-FFF2-40B4-BE49-F238E27FC236}">
                <a16:creationId xmlns:a16="http://schemas.microsoft.com/office/drawing/2014/main" id="{7382ACDC-4728-4B68-BDBE-F7F965AE35E8}"/>
              </a:ext>
            </a:extLst>
          </p:cNvPr>
          <p:cNvSpPr txBox="1"/>
          <p:nvPr/>
        </p:nvSpPr>
        <p:spPr>
          <a:xfrm>
            <a:off x="3675830" y="722138"/>
            <a:ext cx="377791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800" b="1" i="1" u="sng" dirty="0">
                <a:solidFill>
                  <a:srgbClr val="096638"/>
                </a:solidFill>
              </a:rPr>
              <a:t>a. For </a:t>
            </a:r>
            <a:r>
              <a:rPr lang="ro-RO" sz="2800" b="1" i="1" u="sng" dirty="0" err="1">
                <a:solidFill>
                  <a:srgbClr val="096638"/>
                </a:solidFill>
              </a:rPr>
              <a:t>the</a:t>
            </a:r>
            <a:r>
              <a:rPr lang="ro-RO" sz="2800" b="1" i="1" u="sng" dirty="0">
                <a:solidFill>
                  <a:srgbClr val="096638"/>
                </a:solidFill>
              </a:rPr>
              <a:t> </a:t>
            </a:r>
            <a:r>
              <a:rPr lang="ro-RO" sz="2800" b="1" i="1" u="sng" dirty="0" err="1">
                <a:solidFill>
                  <a:srgbClr val="096638"/>
                </a:solidFill>
              </a:rPr>
              <a:t>dough</a:t>
            </a:r>
            <a:r>
              <a:rPr lang="ro-RO" sz="2800" b="1" i="1" u="sng" dirty="0">
                <a:solidFill>
                  <a:srgbClr val="096638"/>
                </a:solidFill>
              </a:rPr>
              <a:t>:</a:t>
            </a:r>
            <a:endParaRPr lang="ro-RO" sz="2800" b="1" i="1" u="sng">
              <a:solidFill>
                <a:srgbClr val="096638"/>
              </a:solidFill>
              <a:cs typeface="Calibri"/>
            </a:endParaRPr>
          </a:p>
        </p:txBody>
      </p:sp>
      <p:sp>
        <p:nvSpPr>
          <p:cNvPr id="4" name="CasetăText 1">
            <a:extLst>
              <a:ext uri="{FF2B5EF4-FFF2-40B4-BE49-F238E27FC236}">
                <a16:creationId xmlns:a16="http://schemas.microsoft.com/office/drawing/2014/main" id="{25DF4C62-C063-446F-BC96-1549E44EBD7B}"/>
              </a:ext>
            </a:extLst>
          </p:cNvPr>
          <p:cNvSpPr txBox="1"/>
          <p:nvPr/>
        </p:nvSpPr>
        <p:spPr>
          <a:xfrm>
            <a:off x="515200" y="1642038"/>
            <a:ext cx="714141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ea typeface="+mn-lt"/>
                <a:cs typeface="+mn-lt"/>
              </a:rPr>
              <a:t>1.</a:t>
            </a:r>
            <a:r>
              <a:rPr lang="ro-RO" sz="2400" b="1" dirty="0">
                <a:solidFill>
                  <a:srgbClr val="7030A0"/>
                </a:solidFill>
                <a:latin typeface="Cambria"/>
                <a:ea typeface="+mn-lt"/>
                <a:cs typeface="+mn-lt"/>
              </a:rPr>
              <a:t> </a:t>
            </a:r>
            <a:r>
              <a:rPr lang="ro-RO" sz="2400" b="1" dirty="0">
                <a:latin typeface="Cambria"/>
                <a:ea typeface="+mn-lt"/>
                <a:cs typeface="+mn-lt"/>
              </a:rPr>
              <a:t>The </a:t>
            </a:r>
            <a:r>
              <a:rPr lang="ro-RO" sz="2400" b="1" dirty="0" err="1">
                <a:latin typeface="Cambria"/>
                <a:ea typeface="+mn-lt"/>
                <a:cs typeface="+mn-lt"/>
              </a:rPr>
              <a:t>first</a:t>
            </a:r>
            <a:r>
              <a:rPr lang="ro-RO" sz="2400" b="1" dirty="0">
                <a:latin typeface="Cambria"/>
                <a:ea typeface="+mn-lt"/>
                <a:cs typeface="+mn-lt"/>
              </a:rPr>
              <a:t> </a:t>
            </a:r>
            <a:r>
              <a:rPr lang="ro-RO" sz="2400" b="1" dirty="0" err="1">
                <a:latin typeface="Cambria"/>
                <a:ea typeface="+mn-lt"/>
                <a:cs typeface="+mn-lt"/>
              </a:rPr>
              <a:t>thing</a:t>
            </a:r>
            <a:r>
              <a:rPr lang="ro-RO" sz="2400" b="1" dirty="0">
                <a:latin typeface="Cambria"/>
                <a:ea typeface="+mn-lt"/>
                <a:cs typeface="+mn-lt"/>
              </a:rPr>
              <a:t> </a:t>
            </a:r>
            <a:r>
              <a:rPr lang="ro-RO" sz="2400" b="1" dirty="0" err="1">
                <a:latin typeface="Cambria"/>
                <a:ea typeface="+mn-lt"/>
                <a:cs typeface="+mn-lt"/>
              </a:rPr>
              <a:t>we</a:t>
            </a:r>
            <a:r>
              <a:rPr lang="ro-RO" sz="2400" b="1" dirty="0">
                <a:latin typeface="Cambria"/>
                <a:ea typeface="+mn-lt"/>
                <a:cs typeface="+mn-lt"/>
              </a:rPr>
              <a:t> do </a:t>
            </a:r>
            <a:r>
              <a:rPr lang="ro-RO" sz="2400" b="1" dirty="0" err="1">
                <a:latin typeface="Cambria"/>
                <a:ea typeface="+mn-lt"/>
                <a:cs typeface="+mn-lt"/>
              </a:rPr>
              <a:t>is</a:t>
            </a:r>
            <a:r>
              <a:rPr lang="ro-RO" sz="2400" b="1" dirty="0">
                <a:latin typeface="Cambria"/>
                <a:ea typeface="+mn-lt"/>
                <a:cs typeface="+mn-lt"/>
              </a:rPr>
              <a:t> </a:t>
            </a:r>
            <a:r>
              <a:rPr lang="ro-RO" sz="2400" b="1" dirty="0" err="1">
                <a:latin typeface="Cambria"/>
                <a:ea typeface="+mn-lt"/>
                <a:cs typeface="+mn-lt"/>
              </a:rPr>
              <a:t>make</a:t>
            </a:r>
            <a:r>
              <a:rPr lang="ro-RO" sz="2400" b="1" dirty="0">
                <a:latin typeface="Cambria"/>
                <a:ea typeface="+mn-lt"/>
                <a:cs typeface="+mn-lt"/>
              </a:rPr>
              <a:t> ''maiaua'' (a </a:t>
            </a:r>
            <a:r>
              <a:rPr lang="ro-RO" sz="2400" b="1" dirty="0" err="1">
                <a:latin typeface="Cambria"/>
                <a:ea typeface="+mn-lt"/>
                <a:cs typeface="+mn-lt"/>
              </a:rPr>
              <a:t>kind</a:t>
            </a:r>
            <a:r>
              <a:rPr lang="ro-RO" sz="2400" b="1" dirty="0">
                <a:latin typeface="Cambria"/>
                <a:ea typeface="+mn-lt"/>
                <a:cs typeface="+mn-lt"/>
              </a:rPr>
              <a:t> of </a:t>
            </a:r>
            <a:r>
              <a:rPr lang="ro-RO" sz="2400" b="1" dirty="0" err="1">
                <a:latin typeface="Cambria"/>
                <a:ea typeface="+mn-lt"/>
                <a:cs typeface="+mn-lt"/>
              </a:rPr>
              <a:t>yeast</a:t>
            </a:r>
            <a:r>
              <a:rPr lang="ro-RO" sz="2400" b="1" dirty="0">
                <a:latin typeface="Cambria"/>
                <a:ea typeface="+mn-lt"/>
                <a:cs typeface="+mn-lt"/>
              </a:rPr>
              <a:t>)  for </a:t>
            </a:r>
            <a:r>
              <a:rPr lang="ro-RO" sz="2400" b="1" dirty="0" err="1">
                <a:latin typeface="Cambria"/>
                <a:ea typeface="+mn-lt"/>
                <a:cs typeface="+mn-lt"/>
              </a:rPr>
              <a:t>the</a:t>
            </a:r>
            <a:r>
              <a:rPr lang="ro-RO" sz="2400" b="1" dirty="0">
                <a:latin typeface="Cambria"/>
                <a:ea typeface="+mn-lt"/>
                <a:cs typeface="+mn-lt"/>
              </a:rPr>
              <a:t> </a:t>
            </a:r>
            <a:r>
              <a:rPr lang="ro-RO" sz="2400" b="1" dirty="0" err="1">
                <a:latin typeface="Cambria"/>
                <a:ea typeface="+mn-lt"/>
                <a:cs typeface="+mn-lt"/>
              </a:rPr>
              <a:t>dough</a:t>
            </a:r>
            <a:r>
              <a:rPr lang="ro-RO" sz="2400" b="1" dirty="0">
                <a:latin typeface="Cambria"/>
                <a:ea typeface="+mn-lt"/>
                <a:cs typeface="+mn-lt"/>
              </a:rPr>
              <a:t>.</a:t>
            </a:r>
          </a:p>
          <a:p>
            <a:r>
              <a:rPr lang="ro-RO" sz="2400" b="1" dirty="0">
                <a:latin typeface="Cambria"/>
                <a:ea typeface="+mn-lt"/>
                <a:cs typeface="+mn-lt"/>
              </a:rPr>
              <a:t>It </a:t>
            </a:r>
            <a:r>
              <a:rPr lang="ro-RO" sz="2400" b="1" dirty="0" err="1">
                <a:latin typeface="Cambria"/>
                <a:ea typeface="+mn-lt"/>
                <a:cs typeface="+mn-lt"/>
              </a:rPr>
              <a:t>consists</a:t>
            </a:r>
            <a:r>
              <a:rPr lang="ro-RO" sz="2400" b="1" dirty="0">
                <a:latin typeface="Cambria"/>
                <a:ea typeface="+mn-lt"/>
                <a:cs typeface="+mn-lt"/>
              </a:rPr>
              <a:t> of a </a:t>
            </a:r>
            <a:r>
              <a:rPr lang="ro-RO" sz="2400" b="1" dirty="0" err="1">
                <a:latin typeface="Cambria"/>
                <a:ea typeface="+mn-lt"/>
                <a:cs typeface="+mn-lt"/>
              </a:rPr>
              <a:t>little</a:t>
            </a:r>
            <a:r>
              <a:rPr lang="ro-RO" sz="2400" b="1" dirty="0">
                <a:latin typeface="Cambria"/>
                <a:ea typeface="+mn-lt"/>
                <a:cs typeface="+mn-lt"/>
              </a:rPr>
              <a:t> </a:t>
            </a:r>
            <a:r>
              <a:rPr lang="ro-RO" sz="2400" b="1" dirty="0" err="1">
                <a:latin typeface="Cambria"/>
                <a:ea typeface="+mn-lt"/>
                <a:cs typeface="+mn-lt"/>
              </a:rPr>
              <a:t>yeast</a:t>
            </a:r>
            <a:r>
              <a:rPr lang="ro-RO" sz="2400" b="1" dirty="0">
                <a:latin typeface="Cambria"/>
                <a:ea typeface="+mn-lt"/>
                <a:cs typeface="+mn-lt"/>
              </a:rPr>
              <a:t>, sugar, </a:t>
            </a:r>
            <a:r>
              <a:rPr lang="ro-RO" sz="2400" b="1" dirty="0" err="1">
                <a:latin typeface="Cambria"/>
                <a:ea typeface="+mn-lt"/>
                <a:cs typeface="+mn-lt"/>
              </a:rPr>
              <a:t>flour</a:t>
            </a:r>
            <a:r>
              <a:rPr lang="ro-RO" sz="2400" b="1" dirty="0">
                <a:latin typeface="Cambria"/>
                <a:ea typeface="+mn-lt"/>
                <a:cs typeface="+mn-lt"/>
              </a:rPr>
              <a:t> </a:t>
            </a:r>
            <a:r>
              <a:rPr lang="ro-RO" sz="2400" b="1" dirty="0" err="1">
                <a:latin typeface="Cambria"/>
                <a:ea typeface="+mn-lt"/>
                <a:cs typeface="+mn-lt"/>
              </a:rPr>
              <a:t>and</a:t>
            </a:r>
            <a:r>
              <a:rPr lang="ro-RO" sz="2400" b="1" dirty="0">
                <a:latin typeface="Cambria"/>
                <a:ea typeface="+mn-lt"/>
                <a:cs typeface="+mn-lt"/>
              </a:rPr>
              <a:t> </a:t>
            </a:r>
            <a:r>
              <a:rPr lang="ro-RO" sz="2400" b="1" dirty="0" err="1">
                <a:latin typeface="Cambria"/>
                <a:ea typeface="+mn-lt"/>
                <a:cs typeface="+mn-lt"/>
              </a:rPr>
              <a:t>milk</a:t>
            </a:r>
            <a:r>
              <a:rPr lang="ro-RO" sz="2400" b="1" dirty="0">
                <a:latin typeface="Cambria"/>
                <a:ea typeface="+mn-lt"/>
                <a:cs typeface="+mn-lt"/>
              </a:rPr>
              <a:t>.</a:t>
            </a:r>
          </a:p>
          <a:p>
            <a:r>
              <a:rPr lang="ro-RO" sz="2400" b="1" dirty="0" err="1">
                <a:latin typeface="Cambria"/>
                <a:ea typeface="+mn-lt"/>
                <a:cs typeface="+mn-lt"/>
              </a:rPr>
              <a:t>Then</a:t>
            </a:r>
            <a:r>
              <a:rPr lang="ro-RO" sz="2400" b="1" dirty="0">
                <a:latin typeface="Cambria"/>
                <a:ea typeface="+mn-lt"/>
                <a:cs typeface="+mn-lt"/>
              </a:rPr>
              <a:t> </a:t>
            </a:r>
            <a:r>
              <a:rPr lang="ro-RO" sz="2400" b="1" dirty="0" err="1">
                <a:latin typeface="Cambria"/>
                <a:ea typeface="+mn-lt"/>
                <a:cs typeface="+mn-lt"/>
              </a:rPr>
              <a:t>let</a:t>
            </a:r>
            <a:r>
              <a:rPr lang="ro-RO" sz="2400" b="1" dirty="0">
                <a:latin typeface="Cambria"/>
                <a:ea typeface="+mn-lt"/>
                <a:cs typeface="+mn-lt"/>
              </a:rPr>
              <a:t> it </a:t>
            </a:r>
            <a:r>
              <a:rPr lang="ro-RO" sz="2400" b="1" dirty="0" err="1">
                <a:latin typeface="Cambria"/>
                <a:ea typeface="+mn-lt"/>
                <a:cs typeface="+mn-lt"/>
              </a:rPr>
              <a:t>rise</a:t>
            </a:r>
            <a:r>
              <a:rPr lang="ro-RO" sz="2400" b="1" dirty="0">
                <a:latin typeface="Cambria"/>
                <a:ea typeface="+mn-lt"/>
                <a:cs typeface="+mn-lt"/>
              </a:rPr>
              <a:t> for 10-15 </a:t>
            </a:r>
            <a:r>
              <a:rPr lang="ro-RO" sz="2400" b="1" dirty="0" err="1">
                <a:latin typeface="Cambria"/>
                <a:ea typeface="+mn-lt"/>
                <a:cs typeface="+mn-lt"/>
              </a:rPr>
              <a:t>minutes</a:t>
            </a:r>
            <a:r>
              <a:rPr lang="ro-RO" sz="2400" b="1" dirty="0">
                <a:latin typeface="Cambria"/>
                <a:ea typeface="+mn-lt"/>
                <a:cs typeface="+mn-lt"/>
              </a:rPr>
              <a:t>.</a:t>
            </a:r>
            <a:endParaRPr lang="ro-RO" sz="2400" b="1">
              <a:latin typeface="Cambria"/>
            </a:endParaRPr>
          </a:p>
        </p:txBody>
      </p:sp>
      <p:sp>
        <p:nvSpPr>
          <p:cNvPr id="5" name="CasetăText 1">
            <a:extLst>
              <a:ext uri="{FF2B5EF4-FFF2-40B4-BE49-F238E27FC236}">
                <a16:creationId xmlns:a16="http://schemas.microsoft.com/office/drawing/2014/main" id="{06DD4E99-B051-4D36-9D31-64984D990B65}"/>
              </a:ext>
            </a:extLst>
          </p:cNvPr>
          <p:cNvSpPr txBox="1"/>
          <p:nvPr/>
        </p:nvSpPr>
        <p:spPr>
          <a:xfrm>
            <a:off x="617194" y="5024885"/>
            <a:ext cx="828623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rPr>
              <a:t>2.</a:t>
            </a:r>
            <a:r>
              <a:rPr lang="ro-RO" sz="2400" b="1" dirty="0">
                <a:latin typeface="Cambria"/>
              </a:rPr>
              <a:t> </a:t>
            </a:r>
            <a:r>
              <a:rPr lang="ro-RO" sz="2400" b="1" dirty="0" err="1">
                <a:latin typeface="Cambria"/>
                <a:ea typeface="+mn-lt"/>
                <a:cs typeface="+mn-lt"/>
              </a:rPr>
              <a:t>Meanwhile</a:t>
            </a:r>
            <a:r>
              <a:rPr lang="ro-RO" sz="2400" b="1" dirty="0">
                <a:latin typeface="Cambria"/>
                <a:ea typeface="+mn-lt"/>
                <a:cs typeface="+mn-lt"/>
              </a:rPr>
              <a:t> </a:t>
            </a:r>
            <a:r>
              <a:rPr lang="ro-RO" sz="2400" b="1" dirty="0" err="1">
                <a:latin typeface="Cambria"/>
                <a:ea typeface="+mn-lt"/>
                <a:cs typeface="+mn-lt"/>
              </a:rPr>
              <a:t>dissolve</a:t>
            </a:r>
            <a:r>
              <a:rPr lang="ro-RO" sz="2400" b="1" dirty="0">
                <a:latin typeface="Cambria"/>
                <a:ea typeface="+mn-lt"/>
                <a:cs typeface="+mn-lt"/>
              </a:rPr>
              <a:t> </a:t>
            </a:r>
            <a:r>
              <a:rPr lang="ro-RO" sz="2400" b="1" dirty="0" err="1">
                <a:latin typeface="Cambria"/>
                <a:ea typeface="+mn-lt"/>
                <a:cs typeface="+mn-lt"/>
              </a:rPr>
              <a:t>the</a:t>
            </a:r>
            <a:r>
              <a:rPr lang="ro-RO" sz="2400" b="1" dirty="0">
                <a:latin typeface="Cambria"/>
                <a:ea typeface="+mn-lt"/>
                <a:cs typeface="+mn-lt"/>
              </a:rPr>
              <a:t> sugar in </a:t>
            </a:r>
            <a:r>
              <a:rPr lang="ro-RO" sz="2400" b="1" dirty="0" err="1">
                <a:latin typeface="Cambria"/>
                <a:ea typeface="+mn-lt"/>
                <a:cs typeface="+mn-lt"/>
              </a:rPr>
              <a:t>lukewarm</a:t>
            </a:r>
            <a:r>
              <a:rPr lang="ro-RO" sz="2400" b="1" dirty="0">
                <a:latin typeface="Cambria"/>
                <a:ea typeface="+mn-lt"/>
                <a:cs typeface="+mn-lt"/>
              </a:rPr>
              <a:t> </a:t>
            </a:r>
            <a:r>
              <a:rPr lang="ro-RO" sz="2400" b="1" dirty="0" err="1">
                <a:latin typeface="Cambria"/>
                <a:ea typeface="+mn-lt"/>
                <a:cs typeface="+mn-lt"/>
              </a:rPr>
              <a:t>milk</a:t>
            </a:r>
            <a:r>
              <a:rPr lang="ro-RO" sz="2400" b="1" dirty="0">
                <a:latin typeface="Cambria"/>
                <a:ea typeface="+mn-lt"/>
                <a:cs typeface="+mn-lt"/>
              </a:rPr>
              <a:t>.</a:t>
            </a:r>
            <a:endParaRPr lang="ro-RO" sz="2400" b="1" dirty="0">
              <a:latin typeface="Cambria"/>
            </a:endParaRPr>
          </a:p>
        </p:txBody>
      </p:sp>
      <p:pic>
        <p:nvPicPr>
          <p:cNvPr id="6" name="Imagine 6" descr="O imagine care conține interior&#10;&#10;Descriere generată automat">
            <a:extLst>
              <a:ext uri="{FF2B5EF4-FFF2-40B4-BE49-F238E27FC236}">
                <a16:creationId xmlns:a16="http://schemas.microsoft.com/office/drawing/2014/main" id="{7ACCCE11-60C4-4FF9-9827-392D750EC0F9}"/>
              </a:ext>
            </a:extLst>
          </p:cNvPr>
          <p:cNvPicPr>
            <a:picLocks noChangeAspect="1"/>
          </p:cNvPicPr>
          <p:nvPr/>
        </p:nvPicPr>
        <p:blipFill>
          <a:blip r:embed="rId2"/>
          <a:stretch>
            <a:fillRect/>
          </a:stretch>
        </p:blipFill>
        <p:spPr>
          <a:xfrm>
            <a:off x="8610600" y="889721"/>
            <a:ext cx="1981200" cy="1171575"/>
          </a:xfrm>
          <a:prstGeom prst="rect">
            <a:avLst/>
          </a:prstGeom>
        </p:spPr>
      </p:pic>
      <p:pic>
        <p:nvPicPr>
          <p:cNvPr id="7" name="Imagine 7" descr="O imagine care conține interior, aliment, persoană, fondue&#10;&#10;Descriere generată automat">
            <a:extLst>
              <a:ext uri="{FF2B5EF4-FFF2-40B4-BE49-F238E27FC236}">
                <a16:creationId xmlns:a16="http://schemas.microsoft.com/office/drawing/2014/main" id="{FB7CE903-B5B7-4450-A902-BE60AFBEE3E7}"/>
              </a:ext>
            </a:extLst>
          </p:cNvPr>
          <p:cNvPicPr>
            <a:picLocks noChangeAspect="1"/>
          </p:cNvPicPr>
          <p:nvPr/>
        </p:nvPicPr>
        <p:blipFill>
          <a:blip r:embed="rId3"/>
          <a:stretch>
            <a:fillRect/>
          </a:stretch>
        </p:blipFill>
        <p:spPr>
          <a:xfrm>
            <a:off x="10339820" y="2727180"/>
            <a:ext cx="1543050" cy="904875"/>
          </a:xfrm>
          <a:prstGeom prst="rect">
            <a:avLst/>
          </a:prstGeom>
        </p:spPr>
      </p:pic>
      <p:pic>
        <p:nvPicPr>
          <p:cNvPr id="8" name="Imagine 8" descr="O imagine care conține cană, sticlă, aliment&#10;&#10;Descriere generată automat">
            <a:extLst>
              <a:ext uri="{FF2B5EF4-FFF2-40B4-BE49-F238E27FC236}">
                <a16:creationId xmlns:a16="http://schemas.microsoft.com/office/drawing/2014/main" id="{D3DED6A4-39CC-447F-89A5-47711A6E071D}"/>
              </a:ext>
            </a:extLst>
          </p:cNvPr>
          <p:cNvPicPr>
            <a:picLocks noChangeAspect="1"/>
          </p:cNvPicPr>
          <p:nvPr/>
        </p:nvPicPr>
        <p:blipFill>
          <a:blip r:embed="rId4"/>
          <a:stretch>
            <a:fillRect/>
          </a:stretch>
        </p:blipFill>
        <p:spPr>
          <a:xfrm>
            <a:off x="6953683" y="3135889"/>
            <a:ext cx="1914525" cy="1057275"/>
          </a:xfrm>
          <a:prstGeom prst="rect">
            <a:avLst/>
          </a:prstGeom>
        </p:spPr>
      </p:pic>
      <p:pic>
        <p:nvPicPr>
          <p:cNvPr id="9" name="Imagine 9" descr="O imagine care conține persoană, interior, tigaie&#10;&#10;Descriere generată automat">
            <a:extLst>
              <a:ext uri="{FF2B5EF4-FFF2-40B4-BE49-F238E27FC236}">
                <a16:creationId xmlns:a16="http://schemas.microsoft.com/office/drawing/2014/main" id="{73F9EB6A-1817-410C-9625-295079492FD0}"/>
              </a:ext>
            </a:extLst>
          </p:cNvPr>
          <p:cNvPicPr>
            <a:picLocks noChangeAspect="1"/>
          </p:cNvPicPr>
          <p:nvPr/>
        </p:nvPicPr>
        <p:blipFill>
          <a:blip r:embed="rId5"/>
          <a:stretch>
            <a:fillRect/>
          </a:stretch>
        </p:blipFill>
        <p:spPr>
          <a:xfrm>
            <a:off x="8313160" y="5213206"/>
            <a:ext cx="2105025" cy="1419225"/>
          </a:xfrm>
          <a:prstGeom prst="rect">
            <a:avLst/>
          </a:prstGeom>
        </p:spPr>
      </p:pic>
    </p:spTree>
    <p:extLst>
      <p:ext uri="{BB962C8B-B14F-4D97-AF65-F5344CB8AC3E}">
        <p14:creationId xmlns:p14="http://schemas.microsoft.com/office/powerpoint/2010/main" val="129670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8962AD55-7AD5-482E-A68E-31BA35EA9A57}"/>
              </a:ext>
            </a:extLst>
          </p:cNvPr>
          <p:cNvSpPr txBox="1"/>
          <p:nvPr/>
        </p:nvSpPr>
        <p:spPr>
          <a:xfrm>
            <a:off x="1647963" y="129065"/>
            <a:ext cx="8256579"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rPr>
              <a:t>3.</a:t>
            </a:r>
            <a:r>
              <a:rPr lang="ro-RO" sz="2400" b="1" dirty="0">
                <a:solidFill>
                  <a:srgbClr val="7030A0"/>
                </a:solidFill>
                <a:latin typeface="Cambria"/>
              </a:rPr>
              <a:t> </a:t>
            </a:r>
            <a:r>
              <a:rPr lang="ro-RO" sz="2400" b="1" dirty="0">
                <a:latin typeface="Cambria"/>
                <a:ea typeface="+mn-lt"/>
                <a:cs typeface="+mn-lt"/>
              </a:rPr>
              <a:t>Then put in a bowl flour and ''maiaua'' (a </a:t>
            </a:r>
            <a:r>
              <a:rPr lang="ro-RO" sz="2400" b="1" dirty="0" err="1">
                <a:latin typeface="Cambria"/>
                <a:ea typeface="+mn-lt"/>
                <a:cs typeface="+mn-lt"/>
              </a:rPr>
              <a:t>kind</a:t>
            </a:r>
            <a:r>
              <a:rPr lang="ro-RO" sz="2400" b="1" dirty="0">
                <a:latin typeface="Cambria"/>
                <a:ea typeface="+mn-lt"/>
                <a:cs typeface="+mn-lt"/>
              </a:rPr>
              <a:t> of </a:t>
            </a:r>
            <a:r>
              <a:rPr lang="ro-RO" sz="2400" b="1" dirty="0" err="1">
                <a:latin typeface="Cambria"/>
                <a:ea typeface="+mn-lt"/>
                <a:cs typeface="+mn-lt"/>
              </a:rPr>
              <a:t>yeast</a:t>
            </a:r>
            <a:r>
              <a:rPr lang="ro-RO" sz="2400" b="1" dirty="0">
                <a:latin typeface="Cambria"/>
                <a:ea typeface="+mn-lt"/>
                <a:cs typeface="+mn-lt"/>
              </a:rPr>
              <a:t>)</a:t>
            </a:r>
            <a:r>
              <a:rPr lang="ro-RO" sz="2400" b="1" dirty="0" err="1">
                <a:latin typeface="Cambria"/>
                <a:ea typeface="+mn-lt"/>
                <a:cs typeface="+mn-lt"/>
              </a:rPr>
              <a:t>and</a:t>
            </a:r>
            <a:r>
              <a:rPr lang="ro-RO" sz="2400" b="1" dirty="0">
                <a:latin typeface="Cambria"/>
                <a:ea typeface="+mn-lt"/>
                <a:cs typeface="+mn-lt"/>
              </a:rPr>
              <a:t> </a:t>
            </a:r>
            <a:r>
              <a:rPr lang="ro-RO" sz="2400" b="1" dirty="0" err="1">
                <a:latin typeface="Cambria"/>
                <a:ea typeface="+mn-lt"/>
                <a:cs typeface="+mn-lt"/>
              </a:rPr>
              <a:t>the</a:t>
            </a:r>
            <a:r>
              <a:rPr lang="ro-RO" sz="2400" b="1" dirty="0">
                <a:latin typeface="Cambria"/>
                <a:ea typeface="+mn-lt"/>
                <a:cs typeface="+mn-lt"/>
              </a:rPr>
              <a:t> rest of </a:t>
            </a:r>
            <a:r>
              <a:rPr lang="ro-RO" sz="2400" b="1" dirty="0" err="1">
                <a:latin typeface="Cambria"/>
                <a:ea typeface="+mn-lt"/>
                <a:cs typeface="+mn-lt"/>
              </a:rPr>
              <a:t>the</a:t>
            </a:r>
            <a:r>
              <a:rPr lang="ro-RO" sz="2400" b="1" dirty="0">
                <a:latin typeface="Cambria"/>
                <a:ea typeface="+mn-lt"/>
                <a:cs typeface="+mn-lt"/>
              </a:rPr>
              <a:t> </a:t>
            </a:r>
            <a:r>
              <a:rPr lang="ro-RO" sz="2400" b="1" dirty="0" err="1">
                <a:latin typeface="Cambria"/>
                <a:ea typeface="+mn-lt"/>
                <a:cs typeface="+mn-lt"/>
              </a:rPr>
              <a:t>ingredients</a:t>
            </a:r>
            <a:r>
              <a:rPr lang="ro-RO" sz="2400" b="1" dirty="0">
                <a:latin typeface="Cambria"/>
                <a:ea typeface="+mn-lt"/>
                <a:cs typeface="+mn-lt"/>
              </a:rPr>
              <a:t> </a:t>
            </a:r>
            <a:r>
              <a:rPr lang="ro-RO" sz="2400" b="1" dirty="0" err="1">
                <a:latin typeface="Cambria"/>
                <a:ea typeface="+mn-lt"/>
                <a:cs typeface="+mn-lt"/>
              </a:rPr>
              <a:t>and</a:t>
            </a:r>
            <a:r>
              <a:rPr lang="ro-RO" sz="2400" b="1" dirty="0">
                <a:latin typeface="Cambria"/>
                <a:ea typeface="+mn-lt"/>
                <a:cs typeface="+mn-lt"/>
              </a:rPr>
              <a:t> mix.</a:t>
            </a:r>
          </a:p>
          <a:p>
            <a:r>
              <a:rPr lang="ro-RO" sz="2400" b="1" err="1">
                <a:latin typeface="Cambria"/>
                <a:ea typeface="+mn-lt"/>
                <a:cs typeface="+mn-lt"/>
              </a:rPr>
              <a:t>Gradually</a:t>
            </a:r>
            <a:r>
              <a:rPr lang="ro-RO" sz="2400" b="1" dirty="0">
                <a:latin typeface="Cambria"/>
                <a:ea typeface="+mn-lt"/>
                <a:cs typeface="+mn-lt"/>
              </a:rPr>
              <a:t> </a:t>
            </a:r>
            <a:r>
              <a:rPr lang="ro-RO" sz="2400" b="1" err="1">
                <a:latin typeface="Cambria"/>
                <a:ea typeface="+mn-lt"/>
                <a:cs typeface="+mn-lt"/>
              </a:rPr>
              <a:t>add</a:t>
            </a:r>
            <a:r>
              <a:rPr lang="ro-RO" sz="2400" b="1" dirty="0">
                <a:latin typeface="Cambria"/>
                <a:ea typeface="+mn-lt"/>
                <a:cs typeface="+mn-lt"/>
              </a:rPr>
              <a:t> </a:t>
            </a:r>
            <a:r>
              <a:rPr lang="ro-RO" sz="2400" b="1" err="1">
                <a:latin typeface="Cambria"/>
                <a:ea typeface="+mn-lt"/>
                <a:cs typeface="+mn-lt"/>
              </a:rPr>
              <a:t>the</a:t>
            </a:r>
            <a:r>
              <a:rPr lang="ro-RO" sz="2400" b="1" dirty="0">
                <a:latin typeface="Cambria"/>
                <a:ea typeface="+mn-lt"/>
                <a:cs typeface="+mn-lt"/>
              </a:rPr>
              <a:t> sugar </a:t>
            </a:r>
            <a:r>
              <a:rPr lang="ro-RO" sz="2400" b="1" err="1">
                <a:latin typeface="Cambria"/>
                <a:ea typeface="+mn-lt"/>
                <a:cs typeface="+mn-lt"/>
              </a:rPr>
              <a:t>dissolved</a:t>
            </a:r>
            <a:r>
              <a:rPr lang="ro-RO" sz="2400" b="1" dirty="0">
                <a:latin typeface="Cambria"/>
                <a:ea typeface="+mn-lt"/>
                <a:cs typeface="+mn-lt"/>
              </a:rPr>
              <a:t> in </a:t>
            </a:r>
            <a:r>
              <a:rPr lang="ro-RO" sz="2400" b="1" err="1">
                <a:latin typeface="Cambria"/>
                <a:ea typeface="+mn-lt"/>
                <a:cs typeface="+mn-lt"/>
              </a:rPr>
              <a:t>the</a:t>
            </a:r>
            <a:r>
              <a:rPr lang="ro-RO" sz="2400" b="1" dirty="0">
                <a:latin typeface="Cambria"/>
                <a:ea typeface="+mn-lt"/>
                <a:cs typeface="+mn-lt"/>
              </a:rPr>
              <a:t> </a:t>
            </a:r>
            <a:r>
              <a:rPr lang="ro-RO" sz="2400" b="1" err="1">
                <a:latin typeface="Cambria"/>
                <a:ea typeface="+mn-lt"/>
                <a:cs typeface="+mn-lt"/>
              </a:rPr>
              <a:t>milk</a:t>
            </a:r>
            <a:r>
              <a:rPr lang="ro-RO" sz="2400" b="1" dirty="0">
                <a:latin typeface="Cambria"/>
                <a:ea typeface="+mn-lt"/>
                <a:cs typeface="+mn-lt"/>
              </a:rPr>
              <a:t> </a:t>
            </a:r>
            <a:r>
              <a:rPr lang="ro-RO" sz="2400" b="1" err="1">
                <a:latin typeface="Cambria"/>
                <a:ea typeface="+mn-lt"/>
                <a:cs typeface="+mn-lt"/>
              </a:rPr>
              <a:t>until</a:t>
            </a:r>
            <a:r>
              <a:rPr lang="ro-RO" sz="2400" b="1" dirty="0">
                <a:latin typeface="Cambria"/>
                <a:ea typeface="+mn-lt"/>
                <a:cs typeface="+mn-lt"/>
              </a:rPr>
              <a:t> </a:t>
            </a:r>
            <a:r>
              <a:rPr lang="ro-RO" sz="2400" b="1" err="1">
                <a:latin typeface="Cambria"/>
                <a:ea typeface="+mn-lt"/>
                <a:cs typeface="+mn-lt"/>
              </a:rPr>
              <a:t>we</a:t>
            </a:r>
            <a:r>
              <a:rPr lang="ro-RO" sz="2400" b="1" dirty="0">
                <a:latin typeface="Cambria"/>
                <a:ea typeface="+mn-lt"/>
                <a:cs typeface="+mn-lt"/>
              </a:rPr>
              <a:t> get a </a:t>
            </a:r>
            <a:r>
              <a:rPr lang="ro-RO" sz="2400" b="1" err="1">
                <a:latin typeface="Cambria"/>
                <a:ea typeface="+mn-lt"/>
                <a:cs typeface="+mn-lt"/>
              </a:rPr>
              <a:t>sticky</a:t>
            </a:r>
            <a:r>
              <a:rPr lang="ro-RO" sz="2400" b="1" dirty="0">
                <a:latin typeface="Cambria"/>
                <a:ea typeface="+mn-lt"/>
                <a:cs typeface="+mn-lt"/>
              </a:rPr>
              <a:t> </a:t>
            </a:r>
            <a:r>
              <a:rPr lang="ro-RO" sz="2400" b="1" err="1">
                <a:latin typeface="Cambria"/>
                <a:ea typeface="+mn-lt"/>
                <a:cs typeface="+mn-lt"/>
              </a:rPr>
              <a:t>dough</a:t>
            </a:r>
            <a:r>
              <a:rPr lang="ro-RO" sz="2400" b="1" dirty="0">
                <a:latin typeface="Cambria"/>
                <a:ea typeface="+mn-lt"/>
                <a:cs typeface="+mn-lt"/>
              </a:rPr>
              <a:t> </a:t>
            </a:r>
            <a:r>
              <a:rPr lang="ro-RO" sz="2400" b="1" err="1">
                <a:latin typeface="Cambria"/>
                <a:ea typeface="+mn-lt"/>
                <a:cs typeface="+mn-lt"/>
              </a:rPr>
              <a:t>which</a:t>
            </a:r>
            <a:r>
              <a:rPr lang="ro-RO" sz="2400" b="1" dirty="0">
                <a:latin typeface="Cambria"/>
                <a:ea typeface="+mn-lt"/>
                <a:cs typeface="+mn-lt"/>
              </a:rPr>
              <a:t> </a:t>
            </a:r>
            <a:r>
              <a:rPr lang="ro-RO" sz="2400" b="1" err="1">
                <a:latin typeface="Cambria"/>
                <a:ea typeface="+mn-lt"/>
                <a:cs typeface="+mn-lt"/>
              </a:rPr>
              <a:t>we</a:t>
            </a:r>
            <a:r>
              <a:rPr lang="ro-RO" sz="2400" b="1" dirty="0">
                <a:latin typeface="Cambria"/>
                <a:ea typeface="+mn-lt"/>
                <a:cs typeface="+mn-lt"/>
              </a:rPr>
              <a:t> </a:t>
            </a:r>
            <a:r>
              <a:rPr lang="ro-RO" sz="2400" b="1" err="1">
                <a:latin typeface="Cambria"/>
                <a:ea typeface="+mn-lt"/>
                <a:cs typeface="+mn-lt"/>
              </a:rPr>
              <a:t>will</a:t>
            </a:r>
            <a:r>
              <a:rPr lang="ro-RO" sz="2400" b="1" dirty="0">
                <a:latin typeface="Cambria"/>
                <a:ea typeface="+mn-lt"/>
                <a:cs typeface="+mn-lt"/>
              </a:rPr>
              <a:t> </a:t>
            </a:r>
            <a:r>
              <a:rPr lang="ro-RO" sz="2400" b="1" err="1">
                <a:latin typeface="Cambria"/>
                <a:ea typeface="+mn-lt"/>
                <a:cs typeface="+mn-lt"/>
              </a:rPr>
              <a:t>let</a:t>
            </a:r>
            <a:r>
              <a:rPr lang="ro-RO" sz="2400" b="1" dirty="0">
                <a:latin typeface="Cambria"/>
                <a:ea typeface="+mn-lt"/>
                <a:cs typeface="+mn-lt"/>
              </a:rPr>
              <a:t> </a:t>
            </a:r>
            <a:r>
              <a:rPr lang="ro-RO" sz="2400" b="1" err="1">
                <a:latin typeface="Cambria"/>
                <a:ea typeface="+mn-lt"/>
                <a:cs typeface="+mn-lt"/>
              </a:rPr>
              <a:t>rise</a:t>
            </a:r>
            <a:r>
              <a:rPr lang="ro-RO" sz="2400" b="1" dirty="0">
                <a:latin typeface="Cambria"/>
                <a:ea typeface="+mn-lt"/>
                <a:cs typeface="+mn-lt"/>
              </a:rPr>
              <a:t> for 1 </a:t>
            </a:r>
            <a:r>
              <a:rPr lang="ro-RO" sz="2400" b="1" err="1">
                <a:latin typeface="Cambria"/>
                <a:ea typeface="+mn-lt"/>
                <a:cs typeface="+mn-lt"/>
              </a:rPr>
              <a:t>hour</a:t>
            </a:r>
            <a:r>
              <a:rPr lang="ro-RO" sz="2400" b="1" dirty="0">
                <a:latin typeface="Cambria"/>
                <a:ea typeface="+mn-lt"/>
                <a:cs typeface="+mn-lt"/>
              </a:rPr>
              <a:t>.</a:t>
            </a:r>
            <a:endParaRPr lang="ro-RO" sz="2400" b="1" dirty="0">
              <a:latin typeface="Cambria"/>
            </a:endParaRPr>
          </a:p>
        </p:txBody>
      </p:sp>
      <p:pic>
        <p:nvPicPr>
          <p:cNvPr id="3" name="Imagine 3" descr="O imagine care conține interior&#10;&#10;Descriere generată automat">
            <a:extLst>
              <a:ext uri="{FF2B5EF4-FFF2-40B4-BE49-F238E27FC236}">
                <a16:creationId xmlns:a16="http://schemas.microsoft.com/office/drawing/2014/main" id="{27E69DE1-4BFB-428E-8040-7B0DB305B144}"/>
              </a:ext>
            </a:extLst>
          </p:cNvPr>
          <p:cNvPicPr>
            <a:picLocks noChangeAspect="1"/>
          </p:cNvPicPr>
          <p:nvPr/>
        </p:nvPicPr>
        <p:blipFill>
          <a:blip r:embed="rId2"/>
          <a:stretch>
            <a:fillRect/>
          </a:stretch>
        </p:blipFill>
        <p:spPr>
          <a:xfrm>
            <a:off x="10128971" y="476684"/>
            <a:ext cx="1743075" cy="1304925"/>
          </a:xfrm>
          <a:prstGeom prst="rect">
            <a:avLst/>
          </a:prstGeom>
        </p:spPr>
      </p:pic>
      <p:pic>
        <p:nvPicPr>
          <p:cNvPr id="4" name="Imagine 4" descr="O imagine care conține aliment, cană, interior, bol&#10;&#10;Descriere generată automat">
            <a:extLst>
              <a:ext uri="{FF2B5EF4-FFF2-40B4-BE49-F238E27FC236}">
                <a16:creationId xmlns:a16="http://schemas.microsoft.com/office/drawing/2014/main" id="{72BB6A76-3A40-4970-BF44-292FB1FA4DEA}"/>
              </a:ext>
            </a:extLst>
          </p:cNvPr>
          <p:cNvPicPr>
            <a:picLocks noChangeAspect="1"/>
          </p:cNvPicPr>
          <p:nvPr/>
        </p:nvPicPr>
        <p:blipFill>
          <a:blip r:embed="rId3"/>
          <a:stretch>
            <a:fillRect/>
          </a:stretch>
        </p:blipFill>
        <p:spPr>
          <a:xfrm>
            <a:off x="898814" y="2645352"/>
            <a:ext cx="2247900" cy="1733550"/>
          </a:xfrm>
          <a:prstGeom prst="rect">
            <a:avLst/>
          </a:prstGeom>
        </p:spPr>
      </p:pic>
      <p:pic>
        <p:nvPicPr>
          <p:cNvPr id="5" name="Imagine 5" descr="O imagine care conține aliment, blender&#10;&#10;Descriere generată automat">
            <a:extLst>
              <a:ext uri="{FF2B5EF4-FFF2-40B4-BE49-F238E27FC236}">
                <a16:creationId xmlns:a16="http://schemas.microsoft.com/office/drawing/2014/main" id="{40298AC5-661C-4BF6-9556-0E0F04A95D5F}"/>
              </a:ext>
            </a:extLst>
          </p:cNvPr>
          <p:cNvPicPr>
            <a:picLocks noChangeAspect="1"/>
          </p:cNvPicPr>
          <p:nvPr/>
        </p:nvPicPr>
        <p:blipFill>
          <a:blip r:embed="rId4"/>
          <a:stretch>
            <a:fillRect/>
          </a:stretch>
        </p:blipFill>
        <p:spPr>
          <a:xfrm>
            <a:off x="4779818" y="2236696"/>
            <a:ext cx="2743200" cy="1636461"/>
          </a:xfrm>
          <a:prstGeom prst="rect">
            <a:avLst/>
          </a:prstGeom>
        </p:spPr>
      </p:pic>
      <p:pic>
        <p:nvPicPr>
          <p:cNvPr id="6" name="Imagine 6" descr="O imagine care conține aliment, masă, farfurie, interior&#10;&#10;Descriere generată automat">
            <a:extLst>
              <a:ext uri="{FF2B5EF4-FFF2-40B4-BE49-F238E27FC236}">
                <a16:creationId xmlns:a16="http://schemas.microsoft.com/office/drawing/2014/main" id="{02ADAA83-465A-4DAB-AEB5-8E5BFED68A30}"/>
              </a:ext>
            </a:extLst>
          </p:cNvPr>
          <p:cNvPicPr>
            <a:picLocks noChangeAspect="1"/>
          </p:cNvPicPr>
          <p:nvPr/>
        </p:nvPicPr>
        <p:blipFill>
          <a:blip r:embed="rId5"/>
          <a:stretch>
            <a:fillRect/>
          </a:stretch>
        </p:blipFill>
        <p:spPr>
          <a:xfrm>
            <a:off x="1645227" y="4960361"/>
            <a:ext cx="2362200" cy="1647825"/>
          </a:xfrm>
          <a:prstGeom prst="rect">
            <a:avLst/>
          </a:prstGeom>
        </p:spPr>
      </p:pic>
      <p:pic>
        <p:nvPicPr>
          <p:cNvPr id="7" name="Imagine 7" descr="O imagine care conține interior, aliment&#10;&#10;Descriere generată automat">
            <a:extLst>
              <a:ext uri="{FF2B5EF4-FFF2-40B4-BE49-F238E27FC236}">
                <a16:creationId xmlns:a16="http://schemas.microsoft.com/office/drawing/2014/main" id="{864F220C-B90B-4C24-8986-E2A2BC1C1628}"/>
              </a:ext>
            </a:extLst>
          </p:cNvPr>
          <p:cNvPicPr>
            <a:picLocks noChangeAspect="1"/>
          </p:cNvPicPr>
          <p:nvPr/>
        </p:nvPicPr>
        <p:blipFill>
          <a:blip r:embed="rId6"/>
          <a:stretch>
            <a:fillRect/>
          </a:stretch>
        </p:blipFill>
        <p:spPr>
          <a:xfrm>
            <a:off x="5542251" y="4992832"/>
            <a:ext cx="1800225" cy="1638300"/>
          </a:xfrm>
          <a:prstGeom prst="rect">
            <a:avLst/>
          </a:prstGeom>
        </p:spPr>
      </p:pic>
      <p:pic>
        <p:nvPicPr>
          <p:cNvPr id="8" name="Imagine 8" descr="O imagine care conține aliment, mic dejun, recipient, diferit&#10;&#10;Descriere generată automat">
            <a:extLst>
              <a:ext uri="{FF2B5EF4-FFF2-40B4-BE49-F238E27FC236}">
                <a16:creationId xmlns:a16="http://schemas.microsoft.com/office/drawing/2014/main" id="{2A905CC1-5413-4C40-A44A-874D6EF583DC}"/>
              </a:ext>
            </a:extLst>
          </p:cNvPr>
          <p:cNvPicPr>
            <a:picLocks noChangeAspect="1"/>
          </p:cNvPicPr>
          <p:nvPr/>
        </p:nvPicPr>
        <p:blipFill>
          <a:blip r:embed="rId7"/>
          <a:stretch>
            <a:fillRect/>
          </a:stretch>
        </p:blipFill>
        <p:spPr>
          <a:xfrm>
            <a:off x="8803264" y="2985222"/>
            <a:ext cx="2371725" cy="1552575"/>
          </a:xfrm>
          <a:prstGeom prst="rect">
            <a:avLst/>
          </a:prstGeom>
        </p:spPr>
      </p:pic>
    </p:spTree>
    <p:extLst>
      <p:ext uri="{BB962C8B-B14F-4D97-AF65-F5344CB8AC3E}">
        <p14:creationId xmlns:p14="http://schemas.microsoft.com/office/powerpoint/2010/main" val="210330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6DC728B2-4534-47DA-8FE8-0173789863FF}"/>
              </a:ext>
            </a:extLst>
          </p:cNvPr>
          <p:cNvSpPr txBox="1"/>
          <p:nvPr/>
        </p:nvSpPr>
        <p:spPr>
          <a:xfrm>
            <a:off x="2837022" y="276605"/>
            <a:ext cx="274320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800" b="1" i="1" u="sng" dirty="0">
                <a:solidFill>
                  <a:srgbClr val="096638"/>
                </a:solidFill>
              </a:rPr>
              <a:t>b. For </a:t>
            </a:r>
            <a:r>
              <a:rPr lang="en-GB" sz="2800" b="1" i="1" u="sng" dirty="0">
                <a:solidFill>
                  <a:srgbClr val="096638"/>
                </a:solidFill>
              </a:rPr>
              <a:t>the </a:t>
            </a:r>
            <a:r>
              <a:rPr lang="ro-RO" sz="2800" b="1" i="1" u="sng" dirty="0">
                <a:solidFill>
                  <a:srgbClr val="096638"/>
                </a:solidFill>
              </a:rPr>
              <a:t>cream:</a:t>
            </a:r>
            <a:endParaRPr lang="ro-RO" sz="2800" b="1" i="1" u="sng">
              <a:solidFill>
                <a:srgbClr val="096638"/>
              </a:solidFill>
              <a:cs typeface="Calibri"/>
            </a:endParaRPr>
          </a:p>
        </p:txBody>
      </p:sp>
      <p:sp>
        <p:nvSpPr>
          <p:cNvPr id="3" name="CasetăText 1">
            <a:extLst>
              <a:ext uri="{FF2B5EF4-FFF2-40B4-BE49-F238E27FC236}">
                <a16:creationId xmlns:a16="http://schemas.microsoft.com/office/drawing/2014/main" id="{43A19F9E-0601-4B76-8872-6C2C520FC7B9}"/>
              </a:ext>
            </a:extLst>
          </p:cNvPr>
          <p:cNvSpPr txBox="1"/>
          <p:nvPr/>
        </p:nvSpPr>
        <p:spPr>
          <a:xfrm>
            <a:off x="521856" y="1245452"/>
            <a:ext cx="9388032"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ea typeface="+mn-lt"/>
                <a:cs typeface="+mn-lt"/>
              </a:rPr>
              <a:t>4.</a:t>
            </a:r>
            <a:r>
              <a:rPr lang="ro-RO" sz="2400" b="1" dirty="0">
                <a:latin typeface="Cambria"/>
                <a:ea typeface="+mn-lt"/>
                <a:cs typeface="+mn-lt"/>
              </a:rPr>
              <a:t> While the dough rises we take care of the cream.</a:t>
            </a:r>
          </a:p>
          <a:p>
            <a:r>
              <a:rPr lang="ro-RO" sz="2400" b="1" dirty="0">
                <a:latin typeface="Cambria"/>
                <a:ea typeface="+mn-lt"/>
                <a:cs typeface="+mn-lt"/>
              </a:rPr>
              <a:t>    This is very easy to do..mix all the ingredients </a:t>
            </a:r>
            <a:r>
              <a:rPr lang="en-GB" sz="2400" b="1" dirty="0">
                <a:latin typeface="Cambria"/>
                <a:ea typeface="+mn-lt"/>
                <a:cs typeface="+mn-lt"/>
              </a:rPr>
              <a:t>for</a:t>
            </a:r>
            <a:r>
              <a:rPr lang="ro-RO" sz="2400" b="1" dirty="0">
                <a:latin typeface="Cambria"/>
                <a:ea typeface="+mn-lt"/>
                <a:cs typeface="+mn-lt"/>
              </a:rPr>
              <a:t> the cream.</a:t>
            </a:r>
            <a:endParaRPr lang="ro-RO" sz="2400" b="1">
              <a:latin typeface="Cambria"/>
            </a:endParaRPr>
          </a:p>
        </p:txBody>
      </p:sp>
      <p:pic>
        <p:nvPicPr>
          <p:cNvPr id="4" name="Imagine 4" descr="O imagine care conține aliment&#10;&#10;Descriere generată automat">
            <a:extLst>
              <a:ext uri="{FF2B5EF4-FFF2-40B4-BE49-F238E27FC236}">
                <a16:creationId xmlns:a16="http://schemas.microsoft.com/office/drawing/2014/main" id="{FCCC480D-2D90-4B8A-932F-34E6EBDAD860}"/>
              </a:ext>
            </a:extLst>
          </p:cNvPr>
          <p:cNvPicPr>
            <a:picLocks noChangeAspect="1"/>
          </p:cNvPicPr>
          <p:nvPr/>
        </p:nvPicPr>
        <p:blipFill>
          <a:blip r:embed="rId2"/>
          <a:stretch>
            <a:fillRect/>
          </a:stretch>
        </p:blipFill>
        <p:spPr>
          <a:xfrm>
            <a:off x="793173" y="2358736"/>
            <a:ext cx="1821873" cy="1946564"/>
          </a:xfrm>
          <a:prstGeom prst="rect">
            <a:avLst/>
          </a:prstGeom>
        </p:spPr>
      </p:pic>
      <p:pic>
        <p:nvPicPr>
          <p:cNvPr id="5" name="Imagine 5" descr="O imagine care conține aliment, farfurie, interior&#10;&#10;Descriere generată automat">
            <a:extLst>
              <a:ext uri="{FF2B5EF4-FFF2-40B4-BE49-F238E27FC236}">
                <a16:creationId xmlns:a16="http://schemas.microsoft.com/office/drawing/2014/main" id="{97B14011-60E7-408C-83DC-FE13243EE40B}"/>
              </a:ext>
            </a:extLst>
          </p:cNvPr>
          <p:cNvPicPr>
            <a:picLocks noChangeAspect="1"/>
          </p:cNvPicPr>
          <p:nvPr/>
        </p:nvPicPr>
        <p:blipFill>
          <a:blip r:embed="rId3"/>
          <a:stretch>
            <a:fillRect/>
          </a:stretch>
        </p:blipFill>
        <p:spPr>
          <a:xfrm>
            <a:off x="4665951" y="3821257"/>
            <a:ext cx="2042680" cy="2138796"/>
          </a:xfrm>
          <a:prstGeom prst="rect">
            <a:avLst/>
          </a:prstGeom>
        </p:spPr>
      </p:pic>
      <p:pic>
        <p:nvPicPr>
          <p:cNvPr id="6" name="Imagine 6" descr="O imagine care conține persoană, aliment, interior&#10;&#10;Descriere generată automat">
            <a:extLst>
              <a:ext uri="{FF2B5EF4-FFF2-40B4-BE49-F238E27FC236}">
                <a16:creationId xmlns:a16="http://schemas.microsoft.com/office/drawing/2014/main" id="{7BA8D2A2-8CAA-41C1-95EF-AEC0C111420F}"/>
              </a:ext>
            </a:extLst>
          </p:cNvPr>
          <p:cNvPicPr>
            <a:picLocks noChangeAspect="1"/>
          </p:cNvPicPr>
          <p:nvPr/>
        </p:nvPicPr>
        <p:blipFill>
          <a:blip r:embed="rId4"/>
          <a:stretch>
            <a:fillRect/>
          </a:stretch>
        </p:blipFill>
        <p:spPr>
          <a:xfrm>
            <a:off x="8706716" y="2362633"/>
            <a:ext cx="1816678" cy="2146589"/>
          </a:xfrm>
          <a:prstGeom prst="rect">
            <a:avLst/>
          </a:prstGeom>
        </p:spPr>
      </p:pic>
    </p:spTree>
    <p:extLst>
      <p:ext uri="{BB962C8B-B14F-4D97-AF65-F5344CB8AC3E}">
        <p14:creationId xmlns:p14="http://schemas.microsoft.com/office/powerpoint/2010/main" val="288961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8D1EF4DD-04FF-4C6D-9A96-C827C336B354}"/>
              </a:ext>
            </a:extLst>
          </p:cNvPr>
          <p:cNvSpPr txBox="1"/>
          <p:nvPr/>
        </p:nvSpPr>
        <p:spPr>
          <a:xfrm>
            <a:off x="1023050" y="262265"/>
            <a:ext cx="8858886"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rPr>
              <a:t>5.</a:t>
            </a:r>
            <a:r>
              <a:rPr lang="ro-RO" sz="2400" b="1" dirty="0">
                <a:solidFill>
                  <a:srgbClr val="7030A0"/>
                </a:solidFill>
                <a:latin typeface="Cambria"/>
              </a:rPr>
              <a:t> </a:t>
            </a:r>
            <a:r>
              <a:rPr lang="ro-RO" sz="2400" b="1" dirty="0">
                <a:latin typeface="Cambria"/>
                <a:ea typeface="+mn-lt"/>
                <a:cs typeface="+mn-lt"/>
              </a:rPr>
              <a:t>After the dough has ri</a:t>
            </a:r>
            <a:r>
              <a:rPr lang="en-GB" sz="2400" b="1" dirty="0">
                <a:latin typeface="Cambria"/>
                <a:ea typeface="+mn-lt"/>
                <a:cs typeface="+mn-lt"/>
              </a:rPr>
              <a:t>se</a:t>
            </a:r>
            <a:r>
              <a:rPr lang="ro-RO" sz="2400" b="1" dirty="0">
                <a:latin typeface="Cambria"/>
                <a:ea typeface="+mn-lt"/>
                <a:cs typeface="+mn-lt"/>
              </a:rPr>
              <a:t>n, divide it into two pieces.</a:t>
            </a:r>
            <a:endParaRPr lang="ro-RO" sz="2400" b="1">
              <a:latin typeface="Cambria"/>
            </a:endParaRPr>
          </a:p>
        </p:txBody>
      </p:sp>
      <p:pic>
        <p:nvPicPr>
          <p:cNvPr id="3" name="Imagine 3" descr="O imagine care conține interior, aliment, brânză&#10;&#10;Descriere generată automat">
            <a:extLst>
              <a:ext uri="{FF2B5EF4-FFF2-40B4-BE49-F238E27FC236}">
                <a16:creationId xmlns:a16="http://schemas.microsoft.com/office/drawing/2014/main" id="{764971DD-FFD9-4183-9EE2-4678EA4B48C6}"/>
              </a:ext>
            </a:extLst>
          </p:cNvPr>
          <p:cNvPicPr>
            <a:picLocks noChangeAspect="1"/>
          </p:cNvPicPr>
          <p:nvPr/>
        </p:nvPicPr>
        <p:blipFill>
          <a:blip r:embed="rId2"/>
          <a:stretch>
            <a:fillRect/>
          </a:stretch>
        </p:blipFill>
        <p:spPr>
          <a:xfrm>
            <a:off x="1895475" y="928687"/>
            <a:ext cx="2305050" cy="1343025"/>
          </a:xfrm>
          <a:prstGeom prst="rect">
            <a:avLst/>
          </a:prstGeom>
        </p:spPr>
      </p:pic>
      <p:pic>
        <p:nvPicPr>
          <p:cNvPr id="4" name="Imagine 4" descr="O imagine care conține interior&#10;&#10;Descriere generată automat">
            <a:extLst>
              <a:ext uri="{FF2B5EF4-FFF2-40B4-BE49-F238E27FC236}">
                <a16:creationId xmlns:a16="http://schemas.microsoft.com/office/drawing/2014/main" id="{62BA04F1-1809-4A8F-ABB3-2A3E69DB711C}"/>
              </a:ext>
            </a:extLst>
          </p:cNvPr>
          <p:cNvPicPr>
            <a:picLocks noChangeAspect="1"/>
          </p:cNvPicPr>
          <p:nvPr/>
        </p:nvPicPr>
        <p:blipFill>
          <a:blip r:embed="rId3"/>
          <a:stretch>
            <a:fillRect/>
          </a:stretch>
        </p:blipFill>
        <p:spPr>
          <a:xfrm>
            <a:off x="6500380" y="1080655"/>
            <a:ext cx="2266950" cy="1371600"/>
          </a:xfrm>
          <a:prstGeom prst="rect">
            <a:avLst/>
          </a:prstGeom>
        </p:spPr>
      </p:pic>
      <p:sp>
        <p:nvSpPr>
          <p:cNvPr id="5" name="CasetăText 1">
            <a:extLst>
              <a:ext uri="{FF2B5EF4-FFF2-40B4-BE49-F238E27FC236}">
                <a16:creationId xmlns:a16="http://schemas.microsoft.com/office/drawing/2014/main" id="{AA429369-C7A0-49CD-9FDD-FC7A3C6CE033}"/>
              </a:ext>
            </a:extLst>
          </p:cNvPr>
          <p:cNvSpPr txBox="1"/>
          <p:nvPr/>
        </p:nvSpPr>
        <p:spPr>
          <a:xfrm>
            <a:off x="1024995" y="3132584"/>
            <a:ext cx="7748335"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rPr>
              <a:t>6.</a:t>
            </a:r>
            <a:r>
              <a:rPr lang="ro-RO" sz="2400" b="1" dirty="0">
                <a:latin typeface="Cambria"/>
              </a:rPr>
              <a:t> </a:t>
            </a:r>
            <a:r>
              <a:rPr lang="en-GB" sz="2400" b="1" dirty="0">
                <a:latin typeface="Cambria"/>
              </a:rPr>
              <a:t>With o</a:t>
            </a:r>
            <a:r>
              <a:rPr lang="ro-RO" sz="2400" b="1" dirty="0">
                <a:latin typeface="Cambria"/>
                <a:ea typeface="+mn-lt"/>
                <a:cs typeface="+mn-lt"/>
              </a:rPr>
              <a:t>ne piece we make a braid and we put the other </a:t>
            </a:r>
            <a:r>
              <a:rPr lang="en-GB" sz="2400" b="1" dirty="0">
                <a:latin typeface="Cambria"/>
                <a:ea typeface="+mn-lt"/>
                <a:cs typeface="+mn-lt"/>
              </a:rPr>
              <a:t>o</a:t>
            </a:r>
            <a:r>
              <a:rPr lang="ro-RO" sz="2400" b="1" dirty="0">
                <a:latin typeface="Cambria"/>
                <a:ea typeface="+mn-lt"/>
                <a:cs typeface="+mn-lt"/>
              </a:rPr>
              <a:t>n the bottom of the tray.</a:t>
            </a:r>
            <a:endParaRPr lang="ro-RO" sz="2400" b="1">
              <a:latin typeface="Cambria"/>
            </a:endParaRPr>
          </a:p>
        </p:txBody>
      </p:sp>
      <p:pic>
        <p:nvPicPr>
          <p:cNvPr id="6" name="Imagine 6">
            <a:extLst>
              <a:ext uri="{FF2B5EF4-FFF2-40B4-BE49-F238E27FC236}">
                <a16:creationId xmlns:a16="http://schemas.microsoft.com/office/drawing/2014/main" id="{C550FF39-8D17-462F-A01E-128B0EF1ACDE}"/>
              </a:ext>
            </a:extLst>
          </p:cNvPr>
          <p:cNvPicPr>
            <a:picLocks noChangeAspect="1"/>
          </p:cNvPicPr>
          <p:nvPr/>
        </p:nvPicPr>
        <p:blipFill>
          <a:blip r:embed="rId4"/>
          <a:stretch>
            <a:fillRect/>
          </a:stretch>
        </p:blipFill>
        <p:spPr>
          <a:xfrm>
            <a:off x="302202" y="5397644"/>
            <a:ext cx="2305050" cy="1438275"/>
          </a:xfrm>
          <a:prstGeom prst="rect">
            <a:avLst/>
          </a:prstGeom>
        </p:spPr>
      </p:pic>
      <p:pic>
        <p:nvPicPr>
          <p:cNvPr id="7" name="Imagine 7">
            <a:extLst>
              <a:ext uri="{FF2B5EF4-FFF2-40B4-BE49-F238E27FC236}">
                <a16:creationId xmlns:a16="http://schemas.microsoft.com/office/drawing/2014/main" id="{EDDA6FD3-A359-457D-8E38-5EC311B4EDC5}"/>
              </a:ext>
            </a:extLst>
          </p:cNvPr>
          <p:cNvPicPr>
            <a:picLocks noChangeAspect="1"/>
          </p:cNvPicPr>
          <p:nvPr/>
        </p:nvPicPr>
        <p:blipFill>
          <a:blip r:embed="rId5"/>
          <a:stretch>
            <a:fillRect/>
          </a:stretch>
        </p:blipFill>
        <p:spPr>
          <a:xfrm>
            <a:off x="3209925" y="4165457"/>
            <a:ext cx="1809750" cy="1381125"/>
          </a:xfrm>
          <a:prstGeom prst="rect">
            <a:avLst/>
          </a:prstGeom>
        </p:spPr>
      </p:pic>
      <p:pic>
        <p:nvPicPr>
          <p:cNvPr id="8" name="Imagine 8" descr="O imagine care conține frânghie, conector&#10;&#10;Descriere generată automat">
            <a:extLst>
              <a:ext uri="{FF2B5EF4-FFF2-40B4-BE49-F238E27FC236}">
                <a16:creationId xmlns:a16="http://schemas.microsoft.com/office/drawing/2014/main" id="{77A35B19-3D34-469E-BBBE-F89CE627A3AF}"/>
              </a:ext>
            </a:extLst>
          </p:cNvPr>
          <p:cNvPicPr>
            <a:picLocks noChangeAspect="1"/>
          </p:cNvPicPr>
          <p:nvPr/>
        </p:nvPicPr>
        <p:blipFill>
          <a:blip r:embed="rId6"/>
          <a:stretch>
            <a:fillRect/>
          </a:stretch>
        </p:blipFill>
        <p:spPr>
          <a:xfrm>
            <a:off x="6096866" y="5229659"/>
            <a:ext cx="2381250" cy="1247775"/>
          </a:xfrm>
          <a:prstGeom prst="rect">
            <a:avLst/>
          </a:prstGeom>
        </p:spPr>
      </p:pic>
      <p:pic>
        <p:nvPicPr>
          <p:cNvPr id="9" name="Imagine 9" descr="O imagine care conține interior&#10;&#10;Descriere generată automat">
            <a:extLst>
              <a:ext uri="{FF2B5EF4-FFF2-40B4-BE49-F238E27FC236}">
                <a16:creationId xmlns:a16="http://schemas.microsoft.com/office/drawing/2014/main" id="{30A2415F-D81A-4AF8-BA42-EDE8BD9B6F17}"/>
              </a:ext>
            </a:extLst>
          </p:cNvPr>
          <p:cNvPicPr>
            <a:picLocks noChangeAspect="1"/>
          </p:cNvPicPr>
          <p:nvPr/>
        </p:nvPicPr>
        <p:blipFill>
          <a:blip r:embed="rId7"/>
          <a:stretch>
            <a:fillRect/>
          </a:stretch>
        </p:blipFill>
        <p:spPr>
          <a:xfrm>
            <a:off x="9583016" y="4083194"/>
            <a:ext cx="2114550" cy="1323975"/>
          </a:xfrm>
          <a:prstGeom prst="rect">
            <a:avLst/>
          </a:prstGeom>
        </p:spPr>
      </p:pic>
    </p:spTree>
    <p:extLst>
      <p:ext uri="{BB962C8B-B14F-4D97-AF65-F5344CB8AC3E}">
        <p14:creationId xmlns:p14="http://schemas.microsoft.com/office/powerpoint/2010/main" val="337702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8615174C-C36D-4171-A504-72CD85AF589C}"/>
              </a:ext>
            </a:extLst>
          </p:cNvPr>
          <p:cNvSpPr txBox="1"/>
          <p:nvPr/>
        </p:nvSpPr>
        <p:spPr>
          <a:xfrm>
            <a:off x="974923" y="141462"/>
            <a:ext cx="743794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rPr>
              <a:t>7.</a:t>
            </a:r>
            <a:r>
              <a:rPr lang="ro-RO" sz="2400" b="1" dirty="0">
                <a:solidFill>
                  <a:srgbClr val="7030A0"/>
                </a:solidFill>
                <a:latin typeface="Cambria"/>
              </a:rPr>
              <a:t> </a:t>
            </a:r>
            <a:r>
              <a:rPr lang="ro-RO" sz="2400" b="1" dirty="0" err="1">
                <a:latin typeface="Cambria"/>
                <a:ea typeface="+mn-lt"/>
                <a:cs typeface="+mn-lt"/>
              </a:rPr>
              <a:t>Then</a:t>
            </a:r>
            <a:r>
              <a:rPr lang="ro-RO" sz="2400" b="1" dirty="0">
                <a:latin typeface="Cambria"/>
                <a:ea typeface="+mn-lt"/>
                <a:cs typeface="+mn-lt"/>
              </a:rPr>
              <a:t> </a:t>
            </a:r>
            <a:r>
              <a:rPr lang="ro-RO" sz="2400" b="1" dirty="0" err="1">
                <a:latin typeface="Cambria"/>
                <a:ea typeface="+mn-lt"/>
                <a:cs typeface="+mn-lt"/>
              </a:rPr>
              <a:t>we</a:t>
            </a:r>
            <a:r>
              <a:rPr lang="ro-RO" sz="2400" b="1" dirty="0">
                <a:latin typeface="Cambria"/>
                <a:ea typeface="+mn-lt"/>
                <a:cs typeface="+mn-lt"/>
              </a:rPr>
              <a:t> put </a:t>
            </a:r>
            <a:r>
              <a:rPr lang="ro-RO" sz="2400" b="1" dirty="0" err="1">
                <a:latin typeface="Cambria"/>
                <a:ea typeface="+mn-lt"/>
                <a:cs typeface="+mn-lt"/>
              </a:rPr>
              <a:t>the</a:t>
            </a:r>
            <a:r>
              <a:rPr lang="ro-RO" sz="2400" b="1" dirty="0">
                <a:latin typeface="Cambria"/>
                <a:ea typeface="+mn-lt"/>
                <a:cs typeface="+mn-lt"/>
              </a:rPr>
              <a:t> </a:t>
            </a:r>
            <a:r>
              <a:rPr lang="ro-RO" sz="2400" b="1" dirty="0" err="1">
                <a:latin typeface="Cambria"/>
                <a:ea typeface="+mn-lt"/>
                <a:cs typeface="+mn-lt"/>
              </a:rPr>
              <a:t>braid</a:t>
            </a:r>
            <a:r>
              <a:rPr lang="ro-RO" sz="2400" b="1" dirty="0">
                <a:latin typeface="Cambria"/>
                <a:ea typeface="+mn-lt"/>
                <a:cs typeface="+mn-lt"/>
              </a:rPr>
              <a:t> over </a:t>
            </a:r>
            <a:r>
              <a:rPr lang="ro-RO" sz="2400" b="1" dirty="0" err="1">
                <a:latin typeface="Cambria"/>
                <a:ea typeface="+mn-lt"/>
                <a:cs typeface="+mn-lt"/>
              </a:rPr>
              <a:t>the</a:t>
            </a:r>
            <a:r>
              <a:rPr lang="ro-RO" sz="2400" b="1" dirty="0">
                <a:latin typeface="Cambria"/>
                <a:ea typeface="+mn-lt"/>
                <a:cs typeface="+mn-lt"/>
              </a:rPr>
              <a:t> </a:t>
            </a:r>
            <a:r>
              <a:rPr lang="ro-RO" sz="2400" b="1" dirty="0" err="1">
                <a:latin typeface="Cambria"/>
                <a:ea typeface="+mn-lt"/>
                <a:cs typeface="+mn-lt"/>
              </a:rPr>
              <a:t>dough</a:t>
            </a:r>
            <a:r>
              <a:rPr lang="ro-RO" sz="2400" b="1" dirty="0">
                <a:latin typeface="Cambria"/>
                <a:ea typeface="+mn-lt"/>
                <a:cs typeface="+mn-lt"/>
              </a:rPr>
              <a:t> in </a:t>
            </a:r>
            <a:r>
              <a:rPr lang="ro-RO" sz="2400" b="1" dirty="0" err="1">
                <a:latin typeface="Cambria"/>
                <a:ea typeface="+mn-lt"/>
                <a:cs typeface="+mn-lt"/>
              </a:rPr>
              <a:t>the</a:t>
            </a:r>
            <a:r>
              <a:rPr lang="ro-RO" sz="2400" b="1" dirty="0">
                <a:latin typeface="Cambria"/>
                <a:ea typeface="+mn-lt"/>
                <a:cs typeface="+mn-lt"/>
              </a:rPr>
              <a:t> </a:t>
            </a:r>
            <a:r>
              <a:rPr lang="ro-RO" sz="2400" b="1" dirty="0" err="1">
                <a:latin typeface="Cambria"/>
                <a:ea typeface="+mn-lt"/>
                <a:cs typeface="+mn-lt"/>
              </a:rPr>
              <a:t>tray</a:t>
            </a:r>
            <a:r>
              <a:rPr lang="ro-RO" sz="2400" b="1" dirty="0">
                <a:latin typeface="Cambria"/>
                <a:ea typeface="+mn-lt"/>
                <a:cs typeface="+mn-lt"/>
              </a:rPr>
              <a:t>.</a:t>
            </a:r>
            <a:endParaRPr lang="ro-RO" sz="2400" b="1" dirty="0">
              <a:latin typeface="Cambria"/>
            </a:endParaRPr>
          </a:p>
        </p:txBody>
      </p:sp>
      <p:sp>
        <p:nvSpPr>
          <p:cNvPr id="3" name="CasetăText 1">
            <a:extLst>
              <a:ext uri="{FF2B5EF4-FFF2-40B4-BE49-F238E27FC236}">
                <a16:creationId xmlns:a16="http://schemas.microsoft.com/office/drawing/2014/main" id="{C2C93D75-3CD9-4835-B4D1-0E6FCDF6861F}"/>
              </a:ext>
            </a:extLst>
          </p:cNvPr>
          <p:cNvSpPr txBox="1"/>
          <p:nvPr/>
        </p:nvSpPr>
        <p:spPr>
          <a:xfrm>
            <a:off x="974923" y="1878141"/>
            <a:ext cx="6312567"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rPr>
              <a:t>8.</a:t>
            </a:r>
            <a:r>
              <a:rPr lang="ro-RO" sz="2400" b="1" dirty="0">
                <a:solidFill>
                  <a:srgbClr val="7030A0"/>
                </a:solidFill>
                <a:latin typeface="Cambria"/>
              </a:rPr>
              <a:t> </a:t>
            </a:r>
            <a:r>
              <a:rPr lang="ro-RO" sz="2400" b="1" dirty="0" err="1">
                <a:latin typeface="Cambria"/>
                <a:ea typeface="+mn-lt"/>
                <a:cs typeface="+mn-lt"/>
              </a:rPr>
              <a:t>Now</a:t>
            </a:r>
            <a:r>
              <a:rPr lang="ro-RO" sz="2400" b="1" dirty="0">
                <a:latin typeface="Cambria"/>
                <a:ea typeface="+mn-lt"/>
                <a:cs typeface="+mn-lt"/>
              </a:rPr>
              <a:t> </a:t>
            </a:r>
            <a:r>
              <a:rPr lang="ro-RO" sz="2400" b="1" dirty="0" err="1">
                <a:latin typeface="Cambria"/>
                <a:ea typeface="+mn-lt"/>
                <a:cs typeface="+mn-lt"/>
              </a:rPr>
              <a:t>we</a:t>
            </a:r>
            <a:r>
              <a:rPr lang="ro-RO" sz="2400" b="1" dirty="0">
                <a:latin typeface="Cambria"/>
                <a:ea typeface="+mn-lt"/>
                <a:cs typeface="+mn-lt"/>
              </a:rPr>
              <a:t> put </a:t>
            </a:r>
            <a:r>
              <a:rPr lang="ro-RO" sz="2400" b="1" dirty="0" err="1">
                <a:latin typeface="Cambria"/>
                <a:ea typeface="+mn-lt"/>
                <a:cs typeface="+mn-lt"/>
              </a:rPr>
              <a:t>the</a:t>
            </a:r>
            <a:r>
              <a:rPr lang="ro-RO" sz="2400" b="1" dirty="0">
                <a:latin typeface="Cambria"/>
                <a:ea typeface="+mn-lt"/>
                <a:cs typeface="+mn-lt"/>
              </a:rPr>
              <a:t> cream in </a:t>
            </a:r>
            <a:r>
              <a:rPr lang="ro-RO" sz="2400" b="1" dirty="0" err="1">
                <a:latin typeface="Cambria"/>
                <a:ea typeface="+mn-lt"/>
                <a:cs typeface="+mn-lt"/>
              </a:rPr>
              <a:t>the</a:t>
            </a:r>
            <a:r>
              <a:rPr lang="ro-RO" sz="2400" b="1" dirty="0">
                <a:latin typeface="Cambria"/>
                <a:ea typeface="+mn-lt"/>
                <a:cs typeface="+mn-lt"/>
              </a:rPr>
              <a:t> </a:t>
            </a:r>
            <a:r>
              <a:rPr lang="ro-RO" sz="2400" b="1" dirty="0" err="1">
                <a:latin typeface="Cambria"/>
                <a:ea typeface="+mn-lt"/>
                <a:cs typeface="+mn-lt"/>
              </a:rPr>
              <a:t>middle</a:t>
            </a:r>
            <a:r>
              <a:rPr lang="ro-RO" sz="2400" b="1" dirty="0">
                <a:latin typeface="Cambria"/>
                <a:ea typeface="+mn-lt"/>
                <a:cs typeface="+mn-lt"/>
              </a:rPr>
              <a:t> </a:t>
            </a:r>
            <a:r>
              <a:rPr lang="ro-RO" sz="2400" b="1" dirty="0" err="1">
                <a:latin typeface="Cambria"/>
                <a:ea typeface="+mn-lt"/>
                <a:cs typeface="+mn-lt"/>
              </a:rPr>
              <a:t>and</a:t>
            </a:r>
            <a:r>
              <a:rPr lang="ro-RO" sz="2400" b="1" dirty="0">
                <a:latin typeface="Cambria"/>
                <a:ea typeface="+mn-lt"/>
                <a:cs typeface="+mn-lt"/>
              </a:rPr>
              <a:t> </a:t>
            </a:r>
            <a:r>
              <a:rPr lang="ro-RO" sz="2400" b="1" dirty="0" err="1">
                <a:latin typeface="Cambria"/>
                <a:ea typeface="+mn-lt"/>
                <a:cs typeface="+mn-lt"/>
              </a:rPr>
              <a:t>grease</a:t>
            </a:r>
            <a:r>
              <a:rPr lang="ro-RO" sz="2400" b="1" dirty="0">
                <a:latin typeface="Cambria"/>
                <a:ea typeface="+mn-lt"/>
                <a:cs typeface="+mn-lt"/>
              </a:rPr>
              <a:t> it </a:t>
            </a:r>
            <a:r>
              <a:rPr lang="ro-RO" sz="2400" b="1" dirty="0" err="1">
                <a:latin typeface="Cambria"/>
                <a:ea typeface="+mn-lt"/>
                <a:cs typeface="+mn-lt"/>
              </a:rPr>
              <a:t>with</a:t>
            </a:r>
            <a:r>
              <a:rPr lang="ro-RO" sz="2400" b="1" dirty="0">
                <a:latin typeface="Cambria"/>
                <a:ea typeface="+mn-lt"/>
                <a:cs typeface="+mn-lt"/>
              </a:rPr>
              <a:t> </a:t>
            </a:r>
            <a:r>
              <a:rPr lang="ro-RO" sz="2400" b="1" dirty="0" err="1">
                <a:latin typeface="Cambria"/>
                <a:ea typeface="+mn-lt"/>
                <a:cs typeface="+mn-lt"/>
              </a:rPr>
              <a:t>egg</a:t>
            </a:r>
            <a:r>
              <a:rPr lang="ro-RO" sz="2400" b="1" dirty="0">
                <a:latin typeface="Cambria"/>
                <a:ea typeface="+mn-lt"/>
                <a:cs typeface="+mn-lt"/>
              </a:rPr>
              <a:t>.</a:t>
            </a:r>
            <a:endParaRPr lang="ro-RO" sz="2400" b="1" dirty="0">
              <a:latin typeface="Cambria"/>
            </a:endParaRPr>
          </a:p>
        </p:txBody>
      </p:sp>
      <p:sp>
        <p:nvSpPr>
          <p:cNvPr id="4" name="CasetăText 1">
            <a:extLst>
              <a:ext uri="{FF2B5EF4-FFF2-40B4-BE49-F238E27FC236}">
                <a16:creationId xmlns:a16="http://schemas.microsoft.com/office/drawing/2014/main" id="{4B67C178-1CCC-44C7-A2E1-EAE712CF414A}"/>
              </a:ext>
            </a:extLst>
          </p:cNvPr>
          <p:cNvSpPr txBox="1"/>
          <p:nvPr/>
        </p:nvSpPr>
        <p:spPr>
          <a:xfrm>
            <a:off x="974923" y="5432926"/>
            <a:ext cx="924025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Cambria"/>
              </a:rPr>
              <a:t>9.</a:t>
            </a:r>
            <a:r>
              <a:rPr lang="ro-RO" sz="2400" b="1" dirty="0">
                <a:latin typeface="Cambria"/>
              </a:rPr>
              <a:t> </a:t>
            </a:r>
            <a:r>
              <a:rPr lang="ro-RO" sz="2400" b="1" dirty="0" err="1">
                <a:latin typeface="Cambria"/>
                <a:ea typeface="+mn-lt"/>
                <a:cs typeface="+mn-lt"/>
              </a:rPr>
              <a:t>And</a:t>
            </a:r>
            <a:r>
              <a:rPr lang="ro-RO" sz="2400" b="1" dirty="0">
                <a:latin typeface="Cambria"/>
                <a:ea typeface="+mn-lt"/>
                <a:cs typeface="+mn-lt"/>
              </a:rPr>
              <a:t> </a:t>
            </a:r>
            <a:r>
              <a:rPr lang="ro-RO" sz="2400" b="1" dirty="0" err="1">
                <a:latin typeface="Cambria"/>
                <a:ea typeface="+mn-lt"/>
                <a:cs typeface="+mn-lt"/>
              </a:rPr>
              <a:t>now</a:t>
            </a:r>
            <a:r>
              <a:rPr lang="ro-RO" sz="2400" b="1" dirty="0">
                <a:latin typeface="Cambria"/>
                <a:ea typeface="+mn-lt"/>
                <a:cs typeface="+mn-lt"/>
              </a:rPr>
              <a:t> </a:t>
            </a:r>
            <a:r>
              <a:rPr lang="ro-RO" sz="2400" b="1" dirty="0" err="1">
                <a:latin typeface="Cambria"/>
                <a:ea typeface="+mn-lt"/>
                <a:cs typeface="+mn-lt"/>
              </a:rPr>
              <a:t>we</a:t>
            </a:r>
            <a:r>
              <a:rPr lang="ro-RO" sz="2400" b="1" dirty="0">
                <a:latin typeface="Cambria"/>
                <a:ea typeface="+mn-lt"/>
                <a:cs typeface="+mn-lt"/>
              </a:rPr>
              <a:t> put it in </a:t>
            </a:r>
            <a:r>
              <a:rPr lang="ro-RO" sz="2400" b="1" dirty="0" err="1">
                <a:latin typeface="Cambria"/>
                <a:ea typeface="+mn-lt"/>
                <a:cs typeface="+mn-lt"/>
              </a:rPr>
              <a:t>the</a:t>
            </a:r>
            <a:r>
              <a:rPr lang="ro-RO" sz="2400" b="1" dirty="0">
                <a:latin typeface="Cambria"/>
                <a:ea typeface="+mn-lt"/>
                <a:cs typeface="+mn-lt"/>
              </a:rPr>
              <a:t> </a:t>
            </a:r>
            <a:r>
              <a:rPr lang="ro-RO" sz="2400" b="1" dirty="0" err="1">
                <a:latin typeface="Cambria"/>
                <a:ea typeface="+mn-lt"/>
                <a:cs typeface="+mn-lt"/>
              </a:rPr>
              <a:t>oven</a:t>
            </a:r>
            <a:r>
              <a:rPr lang="ro-RO" sz="2400" b="1" dirty="0">
                <a:latin typeface="Cambria"/>
                <a:ea typeface="+mn-lt"/>
                <a:cs typeface="+mn-lt"/>
              </a:rPr>
              <a:t> for 40-50 </a:t>
            </a:r>
            <a:r>
              <a:rPr lang="ro-RO" sz="2400" b="1" dirty="0" err="1">
                <a:latin typeface="Cambria"/>
                <a:ea typeface="+mn-lt"/>
                <a:cs typeface="+mn-lt"/>
              </a:rPr>
              <a:t>minutes</a:t>
            </a:r>
            <a:r>
              <a:rPr lang="ro-RO" sz="2400" b="1" dirty="0">
                <a:latin typeface="Cambria"/>
                <a:ea typeface="+mn-lt"/>
                <a:cs typeface="+mn-lt"/>
              </a:rPr>
              <a:t>.</a:t>
            </a:r>
            <a:endParaRPr lang="ro-RO" sz="2400" b="1" dirty="0">
              <a:latin typeface="Cambria"/>
            </a:endParaRPr>
          </a:p>
        </p:txBody>
      </p:sp>
      <p:pic>
        <p:nvPicPr>
          <p:cNvPr id="5" name="Imagine 5" descr="O imagine care conține interior, aliment, tigaie&#10;&#10;Descriere generată automat">
            <a:extLst>
              <a:ext uri="{FF2B5EF4-FFF2-40B4-BE49-F238E27FC236}">
                <a16:creationId xmlns:a16="http://schemas.microsoft.com/office/drawing/2014/main" id="{15918CE4-41F2-419D-9E41-1AE742DFB062}"/>
              </a:ext>
            </a:extLst>
          </p:cNvPr>
          <p:cNvPicPr>
            <a:picLocks noChangeAspect="1"/>
          </p:cNvPicPr>
          <p:nvPr/>
        </p:nvPicPr>
        <p:blipFill>
          <a:blip r:embed="rId2"/>
          <a:stretch>
            <a:fillRect/>
          </a:stretch>
        </p:blipFill>
        <p:spPr>
          <a:xfrm>
            <a:off x="9095509" y="371907"/>
            <a:ext cx="1981200" cy="1514475"/>
          </a:xfrm>
          <a:prstGeom prst="rect">
            <a:avLst/>
          </a:prstGeom>
        </p:spPr>
      </p:pic>
      <p:pic>
        <p:nvPicPr>
          <p:cNvPr id="6" name="Imagine 6">
            <a:extLst>
              <a:ext uri="{FF2B5EF4-FFF2-40B4-BE49-F238E27FC236}">
                <a16:creationId xmlns:a16="http://schemas.microsoft.com/office/drawing/2014/main" id="{2D70EB39-6791-45B4-AFC3-D817EF780318}"/>
              </a:ext>
            </a:extLst>
          </p:cNvPr>
          <p:cNvPicPr>
            <a:picLocks noChangeAspect="1"/>
          </p:cNvPicPr>
          <p:nvPr/>
        </p:nvPicPr>
        <p:blipFill>
          <a:blip r:embed="rId3"/>
          <a:stretch>
            <a:fillRect/>
          </a:stretch>
        </p:blipFill>
        <p:spPr>
          <a:xfrm>
            <a:off x="452004" y="3143250"/>
            <a:ext cx="2171700" cy="1485900"/>
          </a:xfrm>
          <a:prstGeom prst="rect">
            <a:avLst/>
          </a:prstGeom>
        </p:spPr>
      </p:pic>
      <p:pic>
        <p:nvPicPr>
          <p:cNvPr id="7" name="Imagine 7" descr="O imagine care conține aliment, farfurie&#10;&#10;Descriere generată automat">
            <a:extLst>
              <a:ext uri="{FF2B5EF4-FFF2-40B4-BE49-F238E27FC236}">
                <a16:creationId xmlns:a16="http://schemas.microsoft.com/office/drawing/2014/main" id="{31A1424C-FB4E-4432-9816-0C9C1E5D53A3}"/>
              </a:ext>
            </a:extLst>
          </p:cNvPr>
          <p:cNvPicPr>
            <a:picLocks noChangeAspect="1"/>
          </p:cNvPicPr>
          <p:nvPr/>
        </p:nvPicPr>
        <p:blipFill>
          <a:blip r:embed="rId4"/>
          <a:stretch>
            <a:fillRect/>
          </a:stretch>
        </p:blipFill>
        <p:spPr>
          <a:xfrm>
            <a:off x="4364182" y="3176154"/>
            <a:ext cx="2133600" cy="1447800"/>
          </a:xfrm>
          <a:prstGeom prst="rect">
            <a:avLst/>
          </a:prstGeom>
        </p:spPr>
      </p:pic>
      <p:pic>
        <p:nvPicPr>
          <p:cNvPr id="8" name="Imagine 8" descr="O imagine care conține aliment, interior, cremă&#10;&#10;Descriere generată automat">
            <a:extLst>
              <a:ext uri="{FF2B5EF4-FFF2-40B4-BE49-F238E27FC236}">
                <a16:creationId xmlns:a16="http://schemas.microsoft.com/office/drawing/2014/main" id="{B5DC65FF-824E-406A-9F1A-3477D671EED1}"/>
              </a:ext>
            </a:extLst>
          </p:cNvPr>
          <p:cNvPicPr>
            <a:picLocks noChangeAspect="1"/>
          </p:cNvPicPr>
          <p:nvPr/>
        </p:nvPicPr>
        <p:blipFill>
          <a:blip r:embed="rId5"/>
          <a:stretch>
            <a:fillRect/>
          </a:stretch>
        </p:blipFill>
        <p:spPr>
          <a:xfrm>
            <a:off x="8194530" y="3000375"/>
            <a:ext cx="1704975" cy="1771650"/>
          </a:xfrm>
          <a:prstGeom prst="rect">
            <a:avLst/>
          </a:prstGeom>
        </p:spPr>
      </p:pic>
    </p:spTree>
    <p:extLst>
      <p:ext uri="{BB962C8B-B14F-4D97-AF65-F5344CB8AC3E}">
        <p14:creationId xmlns:p14="http://schemas.microsoft.com/office/powerpoint/2010/main" val="108240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68595202-42E7-461B-86A0-C0CECB61FE13}"/>
              </a:ext>
            </a:extLst>
          </p:cNvPr>
          <p:cNvSpPr txBox="1"/>
          <p:nvPr/>
        </p:nvSpPr>
        <p:spPr>
          <a:xfrm>
            <a:off x="958151" y="631232"/>
            <a:ext cx="51361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t> </a:t>
            </a:r>
            <a:r>
              <a:rPr lang="ro-RO" sz="2400" b="1" dirty="0">
                <a:latin typeface="Cambria"/>
              </a:rPr>
              <a:t>Pasca </a:t>
            </a:r>
            <a:r>
              <a:rPr lang="ro-RO" sz="2400" b="1" dirty="0" err="1">
                <a:latin typeface="Cambria"/>
              </a:rPr>
              <a:t>is</a:t>
            </a:r>
            <a:r>
              <a:rPr lang="ro-RO" sz="2400" b="1" dirty="0">
                <a:latin typeface="Cambria"/>
              </a:rPr>
              <a:t> </a:t>
            </a:r>
            <a:r>
              <a:rPr lang="ro-RO" sz="2400" b="1" dirty="0" err="1">
                <a:latin typeface="Cambria"/>
              </a:rPr>
              <a:t>ready</a:t>
            </a:r>
            <a:r>
              <a:rPr lang="ro-RO" sz="2400" b="1" dirty="0">
                <a:latin typeface="Cambria"/>
              </a:rPr>
              <a:t>.</a:t>
            </a:r>
          </a:p>
        </p:txBody>
      </p:sp>
      <p:pic>
        <p:nvPicPr>
          <p:cNvPr id="3" name="Imagine 3" descr="O imagine care conține aliment, piesă, felie, mâncat&#10;&#10;Descriere generată automat">
            <a:extLst>
              <a:ext uri="{FF2B5EF4-FFF2-40B4-BE49-F238E27FC236}">
                <a16:creationId xmlns:a16="http://schemas.microsoft.com/office/drawing/2014/main" id="{18DA14D3-BE36-4FB3-9E3D-2409ED349A22}"/>
              </a:ext>
            </a:extLst>
          </p:cNvPr>
          <p:cNvPicPr>
            <a:picLocks noChangeAspect="1"/>
          </p:cNvPicPr>
          <p:nvPr/>
        </p:nvPicPr>
        <p:blipFill>
          <a:blip r:embed="rId2"/>
          <a:stretch>
            <a:fillRect/>
          </a:stretch>
        </p:blipFill>
        <p:spPr>
          <a:xfrm>
            <a:off x="661555" y="2159144"/>
            <a:ext cx="2362200" cy="3038475"/>
          </a:xfrm>
          <a:prstGeom prst="rect">
            <a:avLst/>
          </a:prstGeom>
        </p:spPr>
      </p:pic>
      <p:pic>
        <p:nvPicPr>
          <p:cNvPr id="4" name="Imagine 4" descr="O imagine care conține mai multe&#10;&#10;Descriere generată automat">
            <a:extLst>
              <a:ext uri="{FF2B5EF4-FFF2-40B4-BE49-F238E27FC236}">
                <a16:creationId xmlns:a16="http://schemas.microsoft.com/office/drawing/2014/main" id="{AEC48AF1-98D2-4A27-863F-A7082037137C}"/>
              </a:ext>
            </a:extLst>
          </p:cNvPr>
          <p:cNvPicPr>
            <a:picLocks noChangeAspect="1"/>
          </p:cNvPicPr>
          <p:nvPr/>
        </p:nvPicPr>
        <p:blipFill>
          <a:blip r:embed="rId3"/>
          <a:stretch>
            <a:fillRect/>
          </a:stretch>
        </p:blipFill>
        <p:spPr>
          <a:xfrm>
            <a:off x="5258666" y="1627909"/>
            <a:ext cx="1619250" cy="2438400"/>
          </a:xfrm>
          <a:prstGeom prst="rect">
            <a:avLst/>
          </a:prstGeom>
        </p:spPr>
      </p:pic>
      <p:pic>
        <p:nvPicPr>
          <p:cNvPr id="5" name="Imagine 5" descr="O imagine care conține aliment, făină, pâine, veselă&#10;&#10;Descriere generată automat">
            <a:extLst>
              <a:ext uri="{FF2B5EF4-FFF2-40B4-BE49-F238E27FC236}">
                <a16:creationId xmlns:a16="http://schemas.microsoft.com/office/drawing/2014/main" id="{E6BEA798-AD4A-4591-8CF6-07B6D944BDF1}"/>
              </a:ext>
            </a:extLst>
          </p:cNvPr>
          <p:cNvPicPr>
            <a:picLocks noChangeAspect="1"/>
          </p:cNvPicPr>
          <p:nvPr/>
        </p:nvPicPr>
        <p:blipFill>
          <a:blip r:embed="rId4"/>
          <a:stretch>
            <a:fillRect/>
          </a:stretch>
        </p:blipFill>
        <p:spPr>
          <a:xfrm>
            <a:off x="8846993" y="1350818"/>
            <a:ext cx="2533650" cy="1524000"/>
          </a:xfrm>
          <a:prstGeom prst="rect">
            <a:avLst/>
          </a:prstGeom>
        </p:spPr>
      </p:pic>
    </p:spTree>
    <p:extLst>
      <p:ext uri="{BB962C8B-B14F-4D97-AF65-F5344CB8AC3E}">
        <p14:creationId xmlns:p14="http://schemas.microsoft.com/office/powerpoint/2010/main" val="370792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B60B8-354E-4A19-91EA-EF1EF2B57E02}"/>
              </a:ext>
            </a:extLst>
          </p:cNvPr>
          <p:cNvSpPr>
            <a:spLocks noGrp="1"/>
          </p:cNvSpPr>
          <p:nvPr>
            <p:ph idx="1"/>
          </p:nvPr>
        </p:nvSpPr>
        <p:spPr>
          <a:xfrm>
            <a:off x="983974" y="1775792"/>
            <a:ext cx="10515600" cy="2822713"/>
          </a:xfrm>
        </p:spPr>
        <p:txBody>
          <a:bodyPr>
            <a:normAutofit/>
          </a:bodyPr>
          <a:lstStyle/>
          <a:p>
            <a:pPr marL="0" indent="0">
              <a:buNone/>
            </a:pPr>
            <a:endParaRPr lang="en-US" b="0" i="0" dirty="0">
              <a:solidFill>
                <a:srgbClr val="26282A"/>
              </a:solidFill>
              <a:effectLst/>
              <a:latin typeface="Helvetica Neue"/>
            </a:endParaRPr>
          </a:p>
          <a:p>
            <a:pPr marL="0" indent="0" algn="just">
              <a:buNone/>
            </a:pPr>
            <a:r>
              <a:rPr lang="en-US" b="0" i="0" dirty="0">
                <a:solidFill>
                  <a:srgbClr val="26282A"/>
                </a:solidFill>
                <a:effectLst/>
                <a:latin typeface="Helvetica Neue"/>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ro-RO" dirty="0"/>
          </a:p>
          <a:p>
            <a:endParaRPr lang="ro-RO" dirty="0"/>
          </a:p>
        </p:txBody>
      </p:sp>
    </p:spTree>
    <p:extLst>
      <p:ext uri="{BB962C8B-B14F-4D97-AF65-F5344CB8AC3E}">
        <p14:creationId xmlns:p14="http://schemas.microsoft.com/office/powerpoint/2010/main" val="325908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ine 4" descr="O imagine care conține masă, aliment, farfurie, felie&#10;&#10;Descriere generată automat">
            <a:extLst>
              <a:ext uri="{FF2B5EF4-FFF2-40B4-BE49-F238E27FC236}">
                <a16:creationId xmlns:a16="http://schemas.microsoft.com/office/drawing/2014/main" id="{3463FB20-80B2-4832-882A-C87CCD24C6E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5" name="CasetăText 4">
            <a:extLst>
              <a:ext uri="{FF2B5EF4-FFF2-40B4-BE49-F238E27FC236}">
                <a16:creationId xmlns:a16="http://schemas.microsoft.com/office/drawing/2014/main" id="{BEA54EF9-44EA-4495-B986-CB17AA14CBDD}"/>
              </a:ext>
            </a:extLst>
          </p:cNvPr>
          <p:cNvSpPr txBox="1"/>
          <p:nvPr/>
        </p:nvSpPr>
        <p:spPr>
          <a:xfrm>
            <a:off x="4724400" y="803564"/>
            <a:ext cx="55556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atin typeface="Sabon Next LT"/>
              <a:cs typeface="Sabon Next LT"/>
            </a:endParaRPr>
          </a:p>
        </p:txBody>
      </p:sp>
      <p:sp>
        <p:nvSpPr>
          <p:cNvPr id="6" name="CasetăText 5">
            <a:extLst>
              <a:ext uri="{FF2B5EF4-FFF2-40B4-BE49-F238E27FC236}">
                <a16:creationId xmlns:a16="http://schemas.microsoft.com/office/drawing/2014/main" id="{51463006-200A-4EE4-9747-E5650B200117}"/>
              </a:ext>
            </a:extLst>
          </p:cNvPr>
          <p:cNvSpPr txBox="1"/>
          <p:nvPr/>
        </p:nvSpPr>
        <p:spPr>
          <a:xfrm>
            <a:off x="8354291" y="166255"/>
            <a:ext cx="63176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3600" b="1" dirty="0">
                <a:latin typeface="Sabon Next LT"/>
                <a:cs typeface="Sabon Next LT"/>
              </a:rPr>
              <a:t>DROB DE MIEL</a:t>
            </a:r>
          </a:p>
          <a:p>
            <a:r>
              <a:rPr lang="ro-RO" sz="3600" b="1" dirty="0">
                <a:latin typeface="Sabon Next LT"/>
                <a:cs typeface="Sabon Next LT"/>
              </a:rPr>
              <a:t> -LAMB TRIPE</a:t>
            </a:r>
          </a:p>
        </p:txBody>
      </p:sp>
    </p:spTree>
    <p:extLst>
      <p:ext uri="{BB962C8B-B14F-4D97-AF65-F5344CB8AC3E}">
        <p14:creationId xmlns:p14="http://schemas.microsoft.com/office/powerpoint/2010/main" val="230064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18DC32AF-109F-469A-9989-B13ACF9B001A}"/>
              </a:ext>
            </a:extLst>
          </p:cNvPr>
          <p:cNvSpPr txBox="1"/>
          <p:nvPr/>
        </p:nvSpPr>
        <p:spPr>
          <a:xfrm>
            <a:off x="997528" y="193965"/>
            <a:ext cx="40870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i="1" dirty="0">
                <a:solidFill>
                  <a:srgbClr val="00B050"/>
                </a:solidFill>
                <a:latin typeface="Microsoft YaHei"/>
              </a:rPr>
              <a:t>Ingredients:</a:t>
            </a:r>
            <a:r>
              <a:rPr lang="ro-RO" sz="4000" dirty="0">
                <a:solidFill>
                  <a:srgbClr val="00B050"/>
                </a:solidFill>
                <a:latin typeface="Microsoft YaHei"/>
              </a:rPr>
              <a:t>​</a:t>
            </a:r>
            <a:r>
              <a:rPr lang="ro-RO" sz="4000" dirty="0">
                <a:solidFill>
                  <a:srgbClr val="00B050"/>
                </a:solidFill>
                <a:latin typeface="Microsoft YaHei"/>
                <a:ea typeface="Microsoft YaHei"/>
              </a:rPr>
              <a:t>​</a:t>
            </a:r>
            <a:endParaRPr lang="ro-RO" sz="4000">
              <a:solidFill>
                <a:srgbClr val="00B050"/>
              </a:solidFill>
              <a:cs typeface="Calibri"/>
            </a:endParaRPr>
          </a:p>
        </p:txBody>
      </p:sp>
      <p:pic>
        <p:nvPicPr>
          <p:cNvPr id="3" name="Imagine 3" descr="O imagine care conține aliment&#10;&#10;Descriere generată automat">
            <a:extLst>
              <a:ext uri="{FF2B5EF4-FFF2-40B4-BE49-F238E27FC236}">
                <a16:creationId xmlns:a16="http://schemas.microsoft.com/office/drawing/2014/main" id="{CCB38CD6-8AEF-4289-AA6D-7BFCA2CB81D1}"/>
              </a:ext>
            </a:extLst>
          </p:cNvPr>
          <p:cNvPicPr>
            <a:picLocks noChangeAspect="1"/>
          </p:cNvPicPr>
          <p:nvPr/>
        </p:nvPicPr>
        <p:blipFill>
          <a:blip r:embed="rId2"/>
          <a:stretch>
            <a:fillRect/>
          </a:stretch>
        </p:blipFill>
        <p:spPr>
          <a:xfrm>
            <a:off x="4611832" y="189202"/>
            <a:ext cx="1638300" cy="1076325"/>
          </a:xfrm>
          <a:prstGeom prst="rect">
            <a:avLst/>
          </a:prstGeom>
        </p:spPr>
      </p:pic>
      <p:pic>
        <p:nvPicPr>
          <p:cNvPr id="4" name="Imagine 4" descr="O imagine care conține legumă&#10;&#10;Descriere generată automat">
            <a:extLst>
              <a:ext uri="{FF2B5EF4-FFF2-40B4-BE49-F238E27FC236}">
                <a16:creationId xmlns:a16="http://schemas.microsoft.com/office/drawing/2014/main" id="{1F04152A-B0E6-4E8F-9AF4-D51873C640EA}"/>
              </a:ext>
            </a:extLst>
          </p:cNvPr>
          <p:cNvPicPr>
            <a:picLocks noChangeAspect="1"/>
          </p:cNvPicPr>
          <p:nvPr/>
        </p:nvPicPr>
        <p:blipFill>
          <a:blip r:embed="rId3"/>
          <a:stretch>
            <a:fillRect/>
          </a:stretch>
        </p:blipFill>
        <p:spPr>
          <a:xfrm>
            <a:off x="7375814" y="165388"/>
            <a:ext cx="1485900" cy="1123950"/>
          </a:xfrm>
          <a:prstGeom prst="rect">
            <a:avLst/>
          </a:prstGeom>
        </p:spPr>
      </p:pic>
      <p:pic>
        <p:nvPicPr>
          <p:cNvPr id="5" name="Imagine 5" descr="O imagine care conține masă, aliment, interior, de lemn&#10;&#10;Descriere generată automat">
            <a:extLst>
              <a:ext uri="{FF2B5EF4-FFF2-40B4-BE49-F238E27FC236}">
                <a16:creationId xmlns:a16="http://schemas.microsoft.com/office/drawing/2014/main" id="{4B768500-7BDA-4E5C-9D06-9B3456A80FE6}"/>
              </a:ext>
            </a:extLst>
          </p:cNvPr>
          <p:cNvPicPr>
            <a:picLocks noChangeAspect="1"/>
          </p:cNvPicPr>
          <p:nvPr/>
        </p:nvPicPr>
        <p:blipFill>
          <a:blip r:embed="rId4"/>
          <a:stretch>
            <a:fillRect/>
          </a:stretch>
        </p:blipFill>
        <p:spPr>
          <a:xfrm>
            <a:off x="9937173" y="136813"/>
            <a:ext cx="1600200" cy="1181100"/>
          </a:xfrm>
          <a:prstGeom prst="rect">
            <a:avLst/>
          </a:prstGeom>
        </p:spPr>
      </p:pic>
      <p:pic>
        <p:nvPicPr>
          <p:cNvPr id="6" name="Imagine 6" descr="O imagine care conține arbore, plantă, legumă&#10;&#10;Descriere generată automat">
            <a:extLst>
              <a:ext uri="{FF2B5EF4-FFF2-40B4-BE49-F238E27FC236}">
                <a16:creationId xmlns:a16="http://schemas.microsoft.com/office/drawing/2014/main" id="{D3BA6004-3C59-4B53-937C-39CA18763248}"/>
              </a:ext>
            </a:extLst>
          </p:cNvPr>
          <p:cNvPicPr>
            <a:picLocks noChangeAspect="1"/>
          </p:cNvPicPr>
          <p:nvPr/>
        </p:nvPicPr>
        <p:blipFill>
          <a:blip r:embed="rId5"/>
          <a:stretch>
            <a:fillRect/>
          </a:stretch>
        </p:blipFill>
        <p:spPr>
          <a:xfrm>
            <a:off x="10035020" y="2720253"/>
            <a:ext cx="1543050" cy="1057275"/>
          </a:xfrm>
          <a:prstGeom prst="rect">
            <a:avLst/>
          </a:prstGeom>
        </p:spPr>
      </p:pic>
      <p:pic>
        <p:nvPicPr>
          <p:cNvPr id="7" name="Imagine 7">
            <a:extLst>
              <a:ext uri="{FF2B5EF4-FFF2-40B4-BE49-F238E27FC236}">
                <a16:creationId xmlns:a16="http://schemas.microsoft.com/office/drawing/2014/main" id="{2784A63F-6388-4809-A39B-C73DA4A26747}"/>
              </a:ext>
            </a:extLst>
          </p:cNvPr>
          <p:cNvPicPr>
            <a:picLocks noChangeAspect="1"/>
          </p:cNvPicPr>
          <p:nvPr/>
        </p:nvPicPr>
        <p:blipFill>
          <a:blip r:embed="rId6"/>
          <a:stretch>
            <a:fillRect/>
          </a:stretch>
        </p:blipFill>
        <p:spPr>
          <a:xfrm>
            <a:off x="10103859" y="4936548"/>
            <a:ext cx="1571625" cy="1085850"/>
          </a:xfrm>
          <a:prstGeom prst="rect">
            <a:avLst/>
          </a:prstGeom>
        </p:spPr>
      </p:pic>
      <p:pic>
        <p:nvPicPr>
          <p:cNvPr id="8" name="Imagine 8" descr="O imagine care conține farfurie, masă, aliment, gol&#10;&#10;Descriere generată automat">
            <a:extLst>
              <a:ext uri="{FF2B5EF4-FFF2-40B4-BE49-F238E27FC236}">
                <a16:creationId xmlns:a16="http://schemas.microsoft.com/office/drawing/2014/main" id="{D5FE7F72-0F33-455B-B350-F107AADD87A0}"/>
              </a:ext>
            </a:extLst>
          </p:cNvPr>
          <p:cNvPicPr>
            <a:picLocks noChangeAspect="1"/>
          </p:cNvPicPr>
          <p:nvPr/>
        </p:nvPicPr>
        <p:blipFill>
          <a:blip r:embed="rId7"/>
          <a:stretch>
            <a:fillRect/>
          </a:stretch>
        </p:blipFill>
        <p:spPr>
          <a:xfrm>
            <a:off x="7200466" y="5538355"/>
            <a:ext cx="1476375" cy="990600"/>
          </a:xfrm>
          <a:prstGeom prst="rect">
            <a:avLst/>
          </a:prstGeom>
        </p:spPr>
      </p:pic>
      <p:pic>
        <p:nvPicPr>
          <p:cNvPr id="9" name="Imagine 9" descr="O imagine care conține aliment, farfurie&#10;&#10;Descriere generată automat">
            <a:extLst>
              <a:ext uri="{FF2B5EF4-FFF2-40B4-BE49-F238E27FC236}">
                <a16:creationId xmlns:a16="http://schemas.microsoft.com/office/drawing/2014/main" id="{E2AAFDEE-C63F-440B-97AE-05E349A74824}"/>
              </a:ext>
            </a:extLst>
          </p:cNvPr>
          <p:cNvPicPr>
            <a:picLocks noChangeAspect="1"/>
          </p:cNvPicPr>
          <p:nvPr/>
        </p:nvPicPr>
        <p:blipFill>
          <a:blip r:embed="rId8"/>
          <a:stretch>
            <a:fillRect/>
          </a:stretch>
        </p:blipFill>
        <p:spPr>
          <a:xfrm>
            <a:off x="4712711" y="5440938"/>
            <a:ext cx="1381125" cy="1019175"/>
          </a:xfrm>
          <a:prstGeom prst="rect">
            <a:avLst/>
          </a:prstGeom>
        </p:spPr>
      </p:pic>
      <p:pic>
        <p:nvPicPr>
          <p:cNvPr id="10" name="Imagine 10" descr="O imagine care conține băutură&#10;&#10;Descriere generată automat">
            <a:extLst>
              <a:ext uri="{FF2B5EF4-FFF2-40B4-BE49-F238E27FC236}">
                <a16:creationId xmlns:a16="http://schemas.microsoft.com/office/drawing/2014/main" id="{8EE68A48-E1E9-43C5-AF46-10F77FBB30C2}"/>
              </a:ext>
            </a:extLst>
          </p:cNvPr>
          <p:cNvPicPr>
            <a:picLocks noChangeAspect="1"/>
          </p:cNvPicPr>
          <p:nvPr/>
        </p:nvPicPr>
        <p:blipFill>
          <a:blip r:embed="rId9"/>
          <a:stretch>
            <a:fillRect/>
          </a:stretch>
        </p:blipFill>
        <p:spPr>
          <a:xfrm>
            <a:off x="2154382" y="5371666"/>
            <a:ext cx="1371600" cy="1019175"/>
          </a:xfrm>
          <a:prstGeom prst="rect">
            <a:avLst/>
          </a:prstGeom>
        </p:spPr>
      </p:pic>
      <p:pic>
        <p:nvPicPr>
          <p:cNvPr id="11" name="Imagine 11" descr="O imagine care conține interior&#10;&#10;Descriere generată automat">
            <a:extLst>
              <a:ext uri="{FF2B5EF4-FFF2-40B4-BE49-F238E27FC236}">
                <a16:creationId xmlns:a16="http://schemas.microsoft.com/office/drawing/2014/main" id="{7E697D92-3A6C-4D60-88CD-DC9E05BA8B0A}"/>
              </a:ext>
            </a:extLst>
          </p:cNvPr>
          <p:cNvPicPr>
            <a:picLocks noChangeAspect="1"/>
          </p:cNvPicPr>
          <p:nvPr/>
        </p:nvPicPr>
        <p:blipFill>
          <a:blip r:embed="rId10"/>
          <a:stretch>
            <a:fillRect/>
          </a:stretch>
        </p:blipFill>
        <p:spPr>
          <a:xfrm>
            <a:off x="419100" y="4146407"/>
            <a:ext cx="1905000" cy="1114425"/>
          </a:xfrm>
          <a:prstGeom prst="rect">
            <a:avLst/>
          </a:prstGeom>
        </p:spPr>
      </p:pic>
      <p:pic>
        <p:nvPicPr>
          <p:cNvPr id="12" name="Imagine 12" descr="O imagine care conține sticlă, interior&#10;&#10;Descriere generată automat">
            <a:extLst>
              <a:ext uri="{FF2B5EF4-FFF2-40B4-BE49-F238E27FC236}">
                <a16:creationId xmlns:a16="http://schemas.microsoft.com/office/drawing/2014/main" id="{C2AECB0D-BA05-4FCF-B5CE-23AF1161462E}"/>
              </a:ext>
            </a:extLst>
          </p:cNvPr>
          <p:cNvPicPr>
            <a:picLocks noChangeAspect="1"/>
          </p:cNvPicPr>
          <p:nvPr/>
        </p:nvPicPr>
        <p:blipFill>
          <a:blip r:embed="rId11"/>
          <a:stretch>
            <a:fillRect/>
          </a:stretch>
        </p:blipFill>
        <p:spPr>
          <a:xfrm>
            <a:off x="938645" y="1712768"/>
            <a:ext cx="1143000" cy="1714500"/>
          </a:xfrm>
          <a:prstGeom prst="rect">
            <a:avLst/>
          </a:prstGeom>
        </p:spPr>
      </p:pic>
      <p:sp>
        <p:nvSpPr>
          <p:cNvPr id="13" name="CasetăText 1">
            <a:extLst>
              <a:ext uri="{FF2B5EF4-FFF2-40B4-BE49-F238E27FC236}">
                <a16:creationId xmlns:a16="http://schemas.microsoft.com/office/drawing/2014/main" id="{10D68404-D4B2-4474-A31B-05BD57CD9E9B}"/>
              </a:ext>
            </a:extLst>
          </p:cNvPr>
          <p:cNvSpPr txBox="1"/>
          <p:nvPr/>
        </p:nvSpPr>
        <p:spPr>
          <a:xfrm>
            <a:off x="3553559" y="1672218"/>
            <a:ext cx="8632950" cy="38164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dirty="0">
                <a:latin typeface="Cambria"/>
                <a:cs typeface="Arial"/>
              </a:rPr>
              <a:t>a) organs of lamb (liver, lungs, heart, kidneys)​ </a:t>
            </a:r>
            <a:endParaRPr lang="ro-RO" sz="2200">
              <a:latin typeface="Cambria"/>
              <a:cs typeface="Calibri"/>
            </a:endParaRPr>
          </a:p>
          <a:p>
            <a:r>
              <a:rPr lang="en-US" sz="2200" b="1" dirty="0">
                <a:latin typeface="Cambria"/>
                <a:cs typeface="Arial"/>
              </a:rPr>
              <a:t>b) 4 bundles of chopped onion​</a:t>
            </a:r>
          </a:p>
          <a:p>
            <a:r>
              <a:rPr lang="en-US" sz="2200" b="1" dirty="0">
                <a:latin typeface="Cambria"/>
                <a:cs typeface="Arial"/>
              </a:rPr>
              <a:t>c) 4 bundles of chopped garlic​</a:t>
            </a:r>
          </a:p>
          <a:p>
            <a:r>
              <a:rPr lang="en-US" sz="2200" b="1" dirty="0">
                <a:latin typeface="Cambria"/>
                <a:cs typeface="Arial"/>
              </a:rPr>
              <a:t>d) 2 dill bindings</a:t>
            </a:r>
          </a:p>
          <a:p>
            <a:r>
              <a:rPr lang="en-US" sz="2200" b="1" dirty="0">
                <a:latin typeface="Cambria"/>
                <a:cs typeface="Arial"/>
              </a:rPr>
              <a:t>e) 2 bundles of parsley</a:t>
            </a:r>
          </a:p>
          <a:p>
            <a:r>
              <a:rPr lang="en-US" sz="2200" b="1" dirty="0">
                <a:latin typeface="Cambria"/>
                <a:cs typeface="Arial"/>
              </a:rPr>
              <a:t>f) 6 raw eggs​</a:t>
            </a:r>
          </a:p>
          <a:p>
            <a:r>
              <a:rPr lang="en-US" sz="2200" b="1" dirty="0">
                <a:latin typeface="Cambria"/>
                <a:cs typeface="Arial"/>
              </a:rPr>
              <a:t>g) 3-5 boiled eggs​</a:t>
            </a:r>
          </a:p>
          <a:p>
            <a:r>
              <a:rPr lang="en-US" sz="2200" b="1" dirty="0">
                <a:latin typeface="Cambria"/>
                <a:cs typeface="Arial"/>
              </a:rPr>
              <a:t>h) 4 tablespoons oil​</a:t>
            </a:r>
          </a:p>
          <a:p>
            <a:r>
              <a:rPr lang="en-US" sz="2200" b="1" dirty="0" err="1">
                <a:latin typeface="Cambria"/>
                <a:cs typeface="Arial"/>
              </a:rPr>
              <a:t>i</a:t>
            </a:r>
            <a:r>
              <a:rPr lang="en-US" sz="2200" b="1" dirty="0">
                <a:latin typeface="Cambria"/>
                <a:cs typeface="Arial"/>
              </a:rPr>
              <a:t>) a little pepper​</a:t>
            </a:r>
          </a:p>
          <a:p>
            <a:r>
              <a:rPr lang="en-US" sz="2200" b="1" dirty="0">
                <a:latin typeface="Cambria"/>
                <a:cs typeface="Arial"/>
              </a:rPr>
              <a:t>j) a little salt​</a:t>
            </a:r>
          </a:p>
          <a:p>
            <a:pPr>
              <a:buChar char="•"/>
            </a:pPr>
            <a:endParaRPr lang="en-US" sz="2200" b="1" dirty="0">
              <a:latin typeface="Cambria"/>
              <a:cs typeface="Arial"/>
            </a:endParaRPr>
          </a:p>
        </p:txBody>
      </p:sp>
      <p:sp>
        <p:nvSpPr>
          <p:cNvPr id="14" name="CasetăText 1">
            <a:extLst>
              <a:ext uri="{FF2B5EF4-FFF2-40B4-BE49-F238E27FC236}">
                <a16:creationId xmlns:a16="http://schemas.microsoft.com/office/drawing/2014/main" id="{26868539-2F10-4135-8DE9-934BB578FB95}"/>
              </a:ext>
            </a:extLst>
          </p:cNvPr>
          <p:cNvSpPr txBox="1"/>
          <p:nvPr/>
        </p:nvSpPr>
        <p:spPr>
          <a:xfrm>
            <a:off x="2607253" y="6389543"/>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i)</a:t>
            </a:r>
          </a:p>
        </p:txBody>
      </p:sp>
      <p:sp>
        <p:nvSpPr>
          <p:cNvPr id="15" name="CasetăText 1">
            <a:extLst>
              <a:ext uri="{FF2B5EF4-FFF2-40B4-BE49-F238E27FC236}">
                <a16:creationId xmlns:a16="http://schemas.microsoft.com/office/drawing/2014/main" id="{3B5B61CD-E616-47F7-90F5-0430E745B6E4}"/>
              </a:ext>
            </a:extLst>
          </p:cNvPr>
          <p:cNvSpPr txBox="1"/>
          <p:nvPr/>
        </p:nvSpPr>
        <p:spPr>
          <a:xfrm>
            <a:off x="5078557" y="6422447"/>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g)</a:t>
            </a:r>
          </a:p>
        </p:txBody>
      </p:sp>
      <p:sp>
        <p:nvSpPr>
          <p:cNvPr id="16" name="CasetăText 1">
            <a:extLst>
              <a:ext uri="{FF2B5EF4-FFF2-40B4-BE49-F238E27FC236}">
                <a16:creationId xmlns:a16="http://schemas.microsoft.com/office/drawing/2014/main" id="{D2EF27FA-F6D7-4128-A162-4AD14AF3340D}"/>
              </a:ext>
            </a:extLst>
          </p:cNvPr>
          <p:cNvSpPr txBox="1"/>
          <p:nvPr/>
        </p:nvSpPr>
        <p:spPr>
          <a:xfrm>
            <a:off x="7817428" y="648739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f)</a:t>
            </a:r>
          </a:p>
        </p:txBody>
      </p:sp>
      <p:sp>
        <p:nvSpPr>
          <p:cNvPr id="17" name="CasetăText 1">
            <a:extLst>
              <a:ext uri="{FF2B5EF4-FFF2-40B4-BE49-F238E27FC236}">
                <a16:creationId xmlns:a16="http://schemas.microsoft.com/office/drawing/2014/main" id="{33D6546E-57EF-4896-96BC-0033142CF787}"/>
              </a:ext>
            </a:extLst>
          </p:cNvPr>
          <p:cNvSpPr txBox="1"/>
          <p:nvPr/>
        </p:nvSpPr>
        <p:spPr>
          <a:xfrm>
            <a:off x="10708698" y="6081279"/>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e)</a:t>
            </a:r>
          </a:p>
        </p:txBody>
      </p:sp>
      <p:sp>
        <p:nvSpPr>
          <p:cNvPr id="18" name="CasetăText 1">
            <a:extLst>
              <a:ext uri="{FF2B5EF4-FFF2-40B4-BE49-F238E27FC236}">
                <a16:creationId xmlns:a16="http://schemas.microsoft.com/office/drawing/2014/main" id="{A25C498E-26DB-4843-AF60-17E0EB6F0BB0}"/>
              </a:ext>
            </a:extLst>
          </p:cNvPr>
          <p:cNvSpPr txBox="1"/>
          <p:nvPr/>
        </p:nvSpPr>
        <p:spPr>
          <a:xfrm>
            <a:off x="10704368" y="3846368"/>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d)</a:t>
            </a:r>
          </a:p>
        </p:txBody>
      </p:sp>
      <p:sp>
        <p:nvSpPr>
          <p:cNvPr id="19" name="CasetăText 1">
            <a:extLst>
              <a:ext uri="{FF2B5EF4-FFF2-40B4-BE49-F238E27FC236}">
                <a16:creationId xmlns:a16="http://schemas.microsoft.com/office/drawing/2014/main" id="{92349798-9761-437F-BF63-A794D36BA51C}"/>
              </a:ext>
            </a:extLst>
          </p:cNvPr>
          <p:cNvSpPr txBox="1"/>
          <p:nvPr/>
        </p:nvSpPr>
        <p:spPr>
          <a:xfrm>
            <a:off x="10561493" y="132051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c)</a:t>
            </a:r>
          </a:p>
        </p:txBody>
      </p:sp>
      <p:sp>
        <p:nvSpPr>
          <p:cNvPr id="20" name="CasetăText 1">
            <a:extLst>
              <a:ext uri="{FF2B5EF4-FFF2-40B4-BE49-F238E27FC236}">
                <a16:creationId xmlns:a16="http://schemas.microsoft.com/office/drawing/2014/main" id="{CF9E1073-4615-4266-9CA9-4BEA0F463EFC}"/>
              </a:ext>
            </a:extLst>
          </p:cNvPr>
          <p:cNvSpPr txBox="1"/>
          <p:nvPr/>
        </p:nvSpPr>
        <p:spPr>
          <a:xfrm>
            <a:off x="7966364" y="1357745"/>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b)</a:t>
            </a:r>
          </a:p>
        </p:txBody>
      </p:sp>
      <p:sp>
        <p:nvSpPr>
          <p:cNvPr id="21" name="CasetăText 1">
            <a:extLst>
              <a:ext uri="{FF2B5EF4-FFF2-40B4-BE49-F238E27FC236}">
                <a16:creationId xmlns:a16="http://schemas.microsoft.com/office/drawing/2014/main" id="{63FA3096-1D35-43E8-A755-A253A7CAD8E2}"/>
              </a:ext>
            </a:extLst>
          </p:cNvPr>
          <p:cNvSpPr txBox="1"/>
          <p:nvPr/>
        </p:nvSpPr>
        <p:spPr>
          <a:xfrm>
            <a:off x="5084618" y="1357745"/>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a:t>a)</a:t>
            </a:r>
          </a:p>
        </p:txBody>
      </p:sp>
      <p:sp>
        <p:nvSpPr>
          <p:cNvPr id="22" name="CasetăText 1">
            <a:extLst>
              <a:ext uri="{FF2B5EF4-FFF2-40B4-BE49-F238E27FC236}">
                <a16:creationId xmlns:a16="http://schemas.microsoft.com/office/drawing/2014/main" id="{96525865-05F1-4E08-B10C-F4EB0E8DD26A}"/>
              </a:ext>
            </a:extLst>
          </p:cNvPr>
          <p:cNvSpPr txBox="1"/>
          <p:nvPr/>
        </p:nvSpPr>
        <p:spPr>
          <a:xfrm>
            <a:off x="1314450" y="343419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h)</a:t>
            </a:r>
          </a:p>
        </p:txBody>
      </p:sp>
      <p:sp>
        <p:nvSpPr>
          <p:cNvPr id="23" name="CasetăText 1">
            <a:extLst>
              <a:ext uri="{FF2B5EF4-FFF2-40B4-BE49-F238E27FC236}">
                <a16:creationId xmlns:a16="http://schemas.microsoft.com/office/drawing/2014/main" id="{EE718E3D-CAF2-41C6-B345-A6B7256889C8}"/>
              </a:ext>
            </a:extLst>
          </p:cNvPr>
          <p:cNvSpPr txBox="1"/>
          <p:nvPr/>
        </p:nvSpPr>
        <p:spPr>
          <a:xfrm>
            <a:off x="1239982" y="532707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j)</a:t>
            </a:r>
          </a:p>
        </p:txBody>
      </p:sp>
    </p:spTree>
    <p:extLst>
      <p:ext uri="{BB962C8B-B14F-4D97-AF65-F5344CB8AC3E}">
        <p14:creationId xmlns:p14="http://schemas.microsoft.com/office/powerpoint/2010/main" val="44476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7A47FDDD-EFA8-4028-B5C6-A3F220AAEBD1}"/>
              </a:ext>
            </a:extLst>
          </p:cNvPr>
          <p:cNvSpPr txBox="1"/>
          <p:nvPr/>
        </p:nvSpPr>
        <p:spPr>
          <a:xfrm>
            <a:off x="2937164" y="-69272"/>
            <a:ext cx="58466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i="1" dirty="0">
                <a:solidFill>
                  <a:srgbClr val="3EB579"/>
                </a:solidFill>
                <a:latin typeface="Sabon Next LT"/>
              </a:rPr>
              <a:t>Method of preparation:</a:t>
            </a:r>
            <a:r>
              <a:rPr lang="ro-RO" sz="3600" dirty="0">
                <a:solidFill>
                  <a:srgbClr val="3EB579"/>
                </a:solidFill>
                <a:latin typeface="Sabon Next LT"/>
                <a:cs typeface="Sabon Next LT"/>
              </a:rPr>
              <a:t>​</a:t>
            </a:r>
            <a:endParaRPr lang="ro-RO" sz="3600">
              <a:solidFill>
                <a:srgbClr val="3EB579"/>
              </a:solidFill>
              <a:cs typeface="Calibri"/>
            </a:endParaRPr>
          </a:p>
        </p:txBody>
      </p:sp>
      <p:sp>
        <p:nvSpPr>
          <p:cNvPr id="3" name="CasetăText 2">
            <a:extLst>
              <a:ext uri="{FF2B5EF4-FFF2-40B4-BE49-F238E27FC236}">
                <a16:creationId xmlns:a16="http://schemas.microsoft.com/office/drawing/2014/main" id="{D20F2C45-4AED-42FE-9460-F1631CC5CDE8}"/>
              </a:ext>
            </a:extLst>
          </p:cNvPr>
          <p:cNvSpPr txBox="1"/>
          <p:nvPr/>
        </p:nvSpPr>
        <p:spPr>
          <a:xfrm>
            <a:off x="318655" y="1108364"/>
            <a:ext cx="72320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2400" b="1" dirty="0">
                <a:solidFill>
                  <a:srgbClr val="00B85C"/>
                </a:solidFill>
                <a:latin typeface="Franklin Gothic Medium"/>
              </a:rPr>
              <a:t>1</a:t>
            </a:r>
            <a:r>
              <a:rPr lang="ro-RO" sz="2400" dirty="0">
                <a:solidFill>
                  <a:srgbClr val="00B85C"/>
                </a:solidFill>
                <a:latin typeface="Franklin Gothic Medium"/>
              </a:rPr>
              <a:t>.</a:t>
            </a:r>
            <a:r>
              <a:rPr lang="ro-RO" sz="2400" dirty="0">
                <a:solidFill>
                  <a:srgbClr val="7030A0"/>
                </a:solidFill>
                <a:latin typeface="Franklin Gothic Medium"/>
              </a:rPr>
              <a:t> </a:t>
            </a:r>
            <a:r>
              <a:rPr lang="ro-RO" sz="2400" dirty="0">
                <a:latin typeface="Franklin Gothic Medium"/>
              </a:rPr>
              <a:t>Put </a:t>
            </a:r>
            <a:r>
              <a:rPr lang="ro-RO" sz="2400" dirty="0" err="1">
                <a:latin typeface="Franklin Gothic Medium"/>
              </a:rPr>
              <a:t>the</a:t>
            </a:r>
            <a:r>
              <a:rPr lang="ro-RO" sz="2400" dirty="0">
                <a:latin typeface="Franklin Gothic Medium"/>
              </a:rPr>
              <a:t> </a:t>
            </a:r>
            <a:r>
              <a:rPr lang="ro-RO" sz="2400" dirty="0" err="1">
                <a:latin typeface="Franklin Gothic Medium"/>
              </a:rPr>
              <a:t>lamb</a:t>
            </a:r>
            <a:r>
              <a:rPr lang="ro-RO" sz="2400" dirty="0">
                <a:latin typeface="Franklin Gothic Medium"/>
              </a:rPr>
              <a:t> </a:t>
            </a:r>
            <a:r>
              <a:rPr lang="ro-RO" sz="2400" dirty="0" err="1">
                <a:latin typeface="Franklin Gothic Medium"/>
              </a:rPr>
              <a:t>organs</a:t>
            </a:r>
            <a:r>
              <a:rPr lang="ro-RO" sz="2400" dirty="0">
                <a:latin typeface="Franklin Gothic Medium"/>
              </a:rPr>
              <a:t> </a:t>
            </a:r>
            <a:r>
              <a:rPr lang="ro-RO" sz="2400" dirty="0" err="1">
                <a:latin typeface="Franklin Gothic Medium"/>
              </a:rPr>
              <a:t>to</a:t>
            </a:r>
            <a:r>
              <a:rPr lang="ro-RO" sz="2400" dirty="0">
                <a:latin typeface="Franklin Gothic Medium"/>
              </a:rPr>
              <a:t> </a:t>
            </a:r>
            <a:r>
              <a:rPr lang="ro-RO" sz="2400" dirty="0" err="1">
                <a:latin typeface="Franklin Gothic Medium"/>
              </a:rPr>
              <a:t>boil</a:t>
            </a:r>
            <a:r>
              <a:rPr lang="ro-RO" sz="2400" dirty="0">
                <a:latin typeface="Franklin Gothic Medium"/>
              </a:rPr>
              <a:t> for 30-40 </a:t>
            </a:r>
            <a:r>
              <a:rPr lang="ro-RO" sz="2400" dirty="0" err="1">
                <a:latin typeface="Franklin Gothic Medium"/>
              </a:rPr>
              <a:t>minutes</a:t>
            </a:r>
            <a:r>
              <a:rPr lang="ro-RO" sz="2400" dirty="0">
                <a:latin typeface="Franklin Gothic Medium"/>
              </a:rPr>
              <a:t>.​</a:t>
            </a:r>
            <a:endParaRPr lang="ro-RO" sz="2400" dirty="0">
              <a:cs typeface="Calibri"/>
            </a:endParaRPr>
          </a:p>
        </p:txBody>
      </p:sp>
      <p:sp>
        <p:nvSpPr>
          <p:cNvPr id="4" name="CasetăText 1">
            <a:extLst>
              <a:ext uri="{FF2B5EF4-FFF2-40B4-BE49-F238E27FC236}">
                <a16:creationId xmlns:a16="http://schemas.microsoft.com/office/drawing/2014/main" id="{98A53544-6BAC-4CDD-81D8-D301FE4080C8}"/>
              </a:ext>
            </a:extLst>
          </p:cNvPr>
          <p:cNvSpPr txBox="1"/>
          <p:nvPr/>
        </p:nvSpPr>
        <p:spPr>
          <a:xfrm>
            <a:off x="318655" y="2604654"/>
            <a:ext cx="678872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Franklin Gothic Medium"/>
              </a:rPr>
              <a:t>2.</a:t>
            </a:r>
            <a:r>
              <a:rPr lang="ro-RO" sz="2400" b="1" dirty="0">
                <a:solidFill>
                  <a:srgbClr val="7030A0"/>
                </a:solidFill>
                <a:latin typeface="Franklin Gothic Medium"/>
                <a:ea typeface="+mn-lt"/>
                <a:cs typeface="+mn-lt"/>
              </a:rPr>
              <a:t> </a:t>
            </a:r>
            <a:r>
              <a:rPr lang="ro-RO" sz="2400" err="1">
                <a:latin typeface="Franklin Gothic Medium"/>
                <a:ea typeface="+mn-lt"/>
                <a:cs typeface="+mn-lt"/>
              </a:rPr>
              <a:t>Meanwhile</a:t>
            </a:r>
            <a:r>
              <a:rPr lang="ro-RO" sz="2400" dirty="0">
                <a:latin typeface="Franklin Gothic Medium"/>
                <a:ea typeface="+mn-lt"/>
                <a:cs typeface="+mn-lt"/>
              </a:rPr>
              <a:t>, </a:t>
            </a:r>
            <a:r>
              <a:rPr lang="ro-RO" sz="2400" err="1">
                <a:latin typeface="Franklin Gothic Medium"/>
                <a:ea typeface="+mn-lt"/>
                <a:cs typeface="+mn-lt"/>
              </a:rPr>
              <a:t>temper</a:t>
            </a:r>
            <a:r>
              <a:rPr lang="ro-RO" sz="2400" dirty="0">
                <a:latin typeface="Franklin Gothic Medium"/>
                <a:ea typeface="+mn-lt"/>
                <a:cs typeface="+mn-lt"/>
              </a:rPr>
              <a:t> </a:t>
            </a:r>
            <a:r>
              <a:rPr lang="ro-RO" sz="2400" err="1">
                <a:latin typeface="Franklin Gothic Medium"/>
                <a:ea typeface="+mn-lt"/>
                <a:cs typeface="+mn-lt"/>
              </a:rPr>
              <a:t>the</a:t>
            </a:r>
            <a:r>
              <a:rPr lang="ro-RO" sz="2400" dirty="0">
                <a:latin typeface="Franklin Gothic Medium"/>
                <a:ea typeface="+mn-lt"/>
                <a:cs typeface="+mn-lt"/>
              </a:rPr>
              <a:t> </a:t>
            </a:r>
            <a:r>
              <a:rPr lang="ro-RO" sz="2400" err="1">
                <a:latin typeface="Franklin Gothic Medium"/>
                <a:ea typeface="+mn-lt"/>
                <a:cs typeface="+mn-lt"/>
              </a:rPr>
              <a:t>onion</a:t>
            </a:r>
            <a:r>
              <a:rPr lang="ro-RO" sz="2400" dirty="0">
                <a:latin typeface="Franklin Gothic Medium"/>
                <a:ea typeface="+mn-lt"/>
                <a:cs typeface="+mn-lt"/>
              </a:rPr>
              <a:t> </a:t>
            </a:r>
            <a:r>
              <a:rPr lang="ro-RO" sz="2400" err="1">
                <a:latin typeface="Franklin Gothic Medium"/>
                <a:ea typeface="+mn-lt"/>
                <a:cs typeface="+mn-lt"/>
              </a:rPr>
              <a:t>and</a:t>
            </a:r>
            <a:r>
              <a:rPr lang="ro-RO" sz="2400" dirty="0">
                <a:latin typeface="Franklin Gothic Medium"/>
                <a:ea typeface="+mn-lt"/>
                <a:cs typeface="+mn-lt"/>
              </a:rPr>
              <a:t> </a:t>
            </a:r>
            <a:r>
              <a:rPr lang="ro-RO" sz="2400" err="1">
                <a:latin typeface="Franklin Gothic Medium"/>
                <a:ea typeface="+mn-lt"/>
                <a:cs typeface="+mn-lt"/>
              </a:rPr>
              <a:t>garlic</a:t>
            </a:r>
            <a:r>
              <a:rPr lang="ro-RO" sz="2400" dirty="0">
                <a:latin typeface="Franklin Gothic Medium"/>
                <a:ea typeface="+mn-lt"/>
                <a:cs typeface="+mn-lt"/>
              </a:rPr>
              <a:t> </a:t>
            </a:r>
            <a:r>
              <a:rPr lang="ro-RO" sz="2400" err="1">
                <a:latin typeface="Franklin Gothic Medium"/>
                <a:ea typeface="+mn-lt"/>
                <a:cs typeface="+mn-lt"/>
              </a:rPr>
              <a:t>with</a:t>
            </a:r>
            <a:r>
              <a:rPr lang="ro-RO" sz="2400" dirty="0">
                <a:latin typeface="Franklin Gothic Medium"/>
                <a:ea typeface="+mn-lt"/>
                <a:cs typeface="+mn-lt"/>
              </a:rPr>
              <a:t> a </a:t>
            </a:r>
            <a:r>
              <a:rPr lang="ro-RO" sz="2400" err="1">
                <a:latin typeface="Franklin Gothic Medium"/>
                <a:ea typeface="+mn-lt"/>
                <a:cs typeface="+mn-lt"/>
              </a:rPr>
              <a:t>little</a:t>
            </a:r>
            <a:r>
              <a:rPr lang="ro-RO" sz="2400" dirty="0">
                <a:latin typeface="Franklin Gothic Medium"/>
                <a:ea typeface="+mn-lt"/>
                <a:cs typeface="+mn-lt"/>
              </a:rPr>
              <a:t> salt for 10 </a:t>
            </a:r>
            <a:r>
              <a:rPr lang="ro-RO" sz="2400" err="1">
                <a:latin typeface="Franklin Gothic Medium"/>
                <a:ea typeface="+mn-lt"/>
                <a:cs typeface="+mn-lt"/>
              </a:rPr>
              <a:t>minutes</a:t>
            </a:r>
            <a:r>
              <a:rPr lang="ro-RO" sz="2400" dirty="0">
                <a:latin typeface="Franklin Gothic Medium"/>
                <a:ea typeface="+mn-lt"/>
                <a:cs typeface="+mn-lt"/>
              </a:rPr>
              <a:t>.</a:t>
            </a:r>
            <a:endParaRPr lang="ro-RO" sz="2400" dirty="0">
              <a:latin typeface="Franklin Gothic Medium"/>
            </a:endParaRPr>
          </a:p>
        </p:txBody>
      </p:sp>
      <p:sp>
        <p:nvSpPr>
          <p:cNvPr id="5" name="CasetăText 1">
            <a:extLst>
              <a:ext uri="{FF2B5EF4-FFF2-40B4-BE49-F238E27FC236}">
                <a16:creationId xmlns:a16="http://schemas.microsoft.com/office/drawing/2014/main" id="{5CD6420D-66C0-4E16-A9E6-CFC7C1FFD795}"/>
              </a:ext>
            </a:extLst>
          </p:cNvPr>
          <p:cNvSpPr txBox="1"/>
          <p:nvPr/>
        </p:nvSpPr>
        <p:spPr>
          <a:xfrm>
            <a:off x="235528" y="5070764"/>
            <a:ext cx="660861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Franklin Gothic Medium"/>
              </a:rPr>
              <a:t>3.</a:t>
            </a:r>
            <a:r>
              <a:rPr lang="ro-RO" sz="2400" b="1" dirty="0">
                <a:solidFill>
                  <a:srgbClr val="7030A0"/>
                </a:solidFill>
                <a:latin typeface="Franklin Gothic Medium"/>
                <a:ea typeface="+mn-lt"/>
                <a:cs typeface="+mn-lt"/>
              </a:rPr>
              <a:t> </a:t>
            </a:r>
            <a:r>
              <a:rPr lang="ro-RO" sz="2400" dirty="0" err="1">
                <a:latin typeface="Franklin Gothic Medium"/>
                <a:ea typeface="+mn-lt"/>
                <a:cs typeface="+mn-lt"/>
              </a:rPr>
              <a:t>After</a:t>
            </a:r>
            <a:r>
              <a:rPr lang="ro-RO" sz="2400" dirty="0">
                <a:latin typeface="Franklin Gothic Medium"/>
                <a:ea typeface="+mn-lt"/>
                <a:cs typeface="+mn-lt"/>
              </a:rPr>
              <a:t> </a:t>
            </a:r>
            <a:r>
              <a:rPr lang="ro-RO" sz="2400" dirty="0" err="1">
                <a:latin typeface="Franklin Gothic Medium"/>
                <a:ea typeface="+mn-lt"/>
                <a:cs typeface="+mn-lt"/>
              </a:rPr>
              <a:t>the</a:t>
            </a:r>
            <a:r>
              <a:rPr lang="ro-RO" sz="2400" dirty="0">
                <a:latin typeface="Franklin Gothic Medium"/>
                <a:ea typeface="+mn-lt"/>
                <a:cs typeface="+mn-lt"/>
              </a:rPr>
              <a:t> </a:t>
            </a:r>
            <a:r>
              <a:rPr lang="ro-RO" sz="2400" dirty="0" err="1">
                <a:latin typeface="Franklin Gothic Medium"/>
                <a:ea typeface="+mn-lt"/>
                <a:cs typeface="+mn-lt"/>
              </a:rPr>
              <a:t>organs</a:t>
            </a:r>
            <a:r>
              <a:rPr lang="ro-RO" sz="2400" dirty="0">
                <a:latin typeface="Franklin Gothic Medium"/>
                <a:ea typeface="+mn-lt"/>
                <a:cs typeface="+mn-lt"/>
              </a:rPr>
              <a:t> </a:t>
            </a:r>
            <a:r>
              <a:rPr lang="ro-RO" sz="2400" dirty="0" err="1">
                <a:latin typeface="Franklin Gothic Medium"/>
                <a:ea typeface="+mn-lt"/>
                <a:cs typeface="+mn-lt"/>
              </a:rPr>
              <a:t>have</a:t>
            </a:r>
            <a:r>
              <a:rPr lang="ro-RO" sz="2400" dirty="0">
                <a:latin typeface="Franklin Gothic Medium"/>
                <a:ea typeface="+mn-lt"/>
                <a:cs typeface="+mn-lt"/>
              </a:rPr>
              <a:t> </a:t>
            </a:r>
            <a:r>
              <a:rPr lang="ro-RO" sz="2400" dirty="0" err="1">
                <a:latin typeface="Franklin Gothic Medium"/>
                <a:ea typeface="+mn-lt"/>
                <a:cs typeface="+mn-lt"/>
              </a:rPr>
              <a:t>boiled</a:t>
            </a:r>
            <a:r>
              <a:rPr lang="ro-RO" sz="2400" dirty="0">
                <a:latin typeface="Franklin Gothic Medium"/>
                <a:ea typeface="+mn-lt"/>
                <a:cs typeface="+mn-lt"/>
              </a:rPr>
              <a:t> </a:t>
            </a:r>
            <a:r>
              <a:rPr lang="ro-RO" sz="2400" dirty="0" err="1">
                <a:latin typeface="Franklin Gothic Medium"/>
                <a:ea typeface="+mn-lt"/>
                <a:cs typeface="+mn-lt"/>
              </a:rPr>
              <a:t>we</a:t>
            </a:r>
            <a:r>
              <a:rPr lang="ro-RO" sz="2400" dirty="0">
                <a:latin typeface="Franklin Gothic Medium"/>
                <a:ea typeface="+mn-lt"/>
                <a:cs typeface="+mn-lt"/>
              </a:rPr>
              <a:t> </a:t>
            </a:r>
            <a:r>
              <a:rPr lang="ro-RO" sz="2400" dirty="0" err="1">
                <a:latin typeface="Franklin Gothic Medium"/>
                <a:ea typeface="+mn-lt"/>
                <a:cs typeface="+mn-lt"/>
              </a:rPr>
              <a:t>cut</a:t>
            </a:r>
            <a:r>
              <a:rPr lang="ro-RO" sz="2400" dirty="0">
                <a:latin typeface="Franklin Gothic Medium"/>
                <a:ea typeface="+mn-lt"/>
                <a:cs typeface="+mn-lt"/>
              </a:rPr>
              <a:t> </a:t>
            </a:r>
            <a:r>
              <a:rPr lang="ro-RO" sz="2400" dirty="0" err="1">
                <a:latin typeface="Franklin Gothic Medium"/>
                <a:ea typeface="+mn-lt"/>
                <a:cs typeface="+mn-lt"/>
              </a:rPr>
              <a:t>them</a:t>
            </a:r>
            <a:r>
              <a:rPr lang="ro-RO" sz="2400" dirty="0">
                <a:latin typeface="Franklin Gothic Medium"/>
                <a:ea typeface="+mn-lt"/>
                <a:cs typeface="+mn-lt"/>
              </a:rPr>
              <a:t>.</a:t>
            </a:r>
            <a:endParaRPr lang="ro-RO" sz="2400" dirty="0">
              <a:latin typeface="Franklin Gothic Medium"/>
            </a:endParaRPr>
          </a:p>
        </p:txBody>
      </p:sp>
      <p:pic>
        <p:nvPicPr>
          <p:cNvPr id="6" name="Imagine 6" descr="O imagine care conține interior, aliment, tigaie, oală&#10;&#10;Descriere generată automat">
            <a:extLst>
              <a:ext uri="{FF2B5EF4-FFF2-40B4-BE49-F238E27FC236}">
                <a16:creationId xmlns:a16="http://schemas.microsoft.com/office/drawing/2014/main" id="{591BC932-C200-4FFA-A75F-BC47F661AF6E}"/>
              </a:ext>
            </a:extLst>
          </p:cNvPr>
          <p:cNvPicPr>
            <a:picLocks noChangeAspect="1"/>
          </p:cNvPicPr>
          <p:nvPr/>
        </p:nvPicPr>
        <p:blipFill>
          <a:blip r:embed="rId2"/>
          <a:stretch>
            <a:fillRect/>
          </a:stretch>
        </p:blipFill>
        <p:spPr>
          <a:xfrm>
            <a:off x="8614064" y="990168"/>
            <a:ext cx="2362200" cy="1247775"/>
          </a:xfrm>
          <a:prstGeom prst="rect">
            <a:avLst/>
          </a:prstGeom>
        </p:spPr>
      </p:pic>
      <p:pic>
        <p:nvPicPr>
          <p:cNvPr id="7" name="Imagine 7" descr="O imagine care conține supă&#10;&#10;Descriere generată automat">
            <a:extLst>
              <a:ext uri="{FF2B5EF4-FFF2-40B4-BE49-F238E27FC236}">
                <a16:creationId xmlns:a16="http://schemas.microsoft.com/office/drawing/2014/main" id="{759AB9A9-BF50-4520-8E29-B17A5B9FE211}"/>
              </a:ext>
            </a:extLst>
          </p:cNvPr>
          <p:cNvPicPr>
            <a:picLocks noChangeAspect="1"/>
          </p:cNvPicPr>
          <p:nvPr/>
        </p:nvPicPr>
        <p:blipFill>
          <a:blip r:embed="rId3"/>
          <a:stretch>
            <a:fillRect/>
          </a:stretch>
        </p:blipFill>
        <p:spPr>
          <a:xfrm>
            <a:off x="4261139" y="3474027"/>
            <a:ext cx="1522267" cy="1115292"/>
          </a:xfrm>
          <a:prstGeom prst="rect">
            <a:avLst/>
          </a:prstGeom>
        </p:spPr>
      </p:pic>
      <p:pic>
        <p:nvPicPr>
          <p:cNvPr id="8" name="Imagine 8" descr="O imagine care conține interior, bol, sos, legumă&#10;&#10;Descriere generată automat">
            <a:extLst>
              <a:ext uri="{FF2B5EF4-FFF2-40B4-BE49-F238E27FC236}">
                <a16:creationId xmlns:a16="http://schemas.microsoft.com/office/drawing/2014/main" id="{5483A0AA-492B-4816-AE4D-06D5FF0FC5A0}"/>
              </a:ext>
            </a:extLst>
          </p:cNvPr>
          <p:cNvPicPr>
            <a:picLocks noChangeAspect="1"/>
          </p:cNvPicPr>
          <p:nvPr/>
        </p:nvPicPr>
        <p:blipFill>
          <a:blip r:embed="rId4"/>
          <a:stretch>
            <a:fillRect/>
          </a:stretch>
        </p:blipFill>
        <p:spPr>
          <a:xfrm>
            <a:off x="7399625" y="3522950"/>
            <a:ext cx="1840058" cy="1059008"/>
          </a:xfrm>
          <a:prstGeom prst="rect">
            <a:avLst/>
          </a:prstGeom>
        </p:spPr>
      </p:pic>
      <p:pic>
        <p:nvPicPr>
          <p:cNvPr id="9" name="Imagine 9" descr="O imagine care conține interior&#10;&#10;Descriere generată automat">
            <a:extLst>
              <a:ext uri="{FF2B5EF4-FFF2-40B4-BE49-F238E27FC236}">
                <a16:creationId xmlns:a16="http://schemas.microsoft.com/office/drawing/2014/main" id="{22757305-F19A-4CA6-8037-7DBF82554198}"/>
              </a:ext>
            </a:extLst>
          </p:cNvPr>
          <p:cNvPicPr>
            <a:picLocks noChangeAspect="1"/>
          </p:cNvPicPr>
          <p:nvPr/>
        </p:nvPicPr>
        <p:blipFill>
          <a:blip r:embed="rId5"/>
          <a:stretch>
            <a:fillRect/>
          </a:stretch>
        </p:blipFill>
        <p:spPr>
          <a:xfrm>
            <a:off x="2299854" y="5628843"/>
            <a:ext cx="1995055" cy="1045153"/>
          </a:xfrm>
          <a:prstGeom prst="rect">
            <a:avLst/>
          </a:prstGeom>
        </p:spPr>
      </p:pic>
      <p:pic>
        <p:nvPicPr>
          <p:cNvPr id="10" name="Imagine 10">
            <a:extLst>
              <a:ext uri="{FF2B5EF4-FFF2-40B4-BE49-F238E27FC236}">
                <a16:creationId xmlns:a16="http://schemas.microsoft.com/office/drawing/2014/main" id="{87959A33-D68E-4170-BFCE-9E42C874C5CD}"/>
              </a:ext>
            </a:extLst>
          </p:cNvPr>
          <p:cNvPicPr>
            <a:picLocks noChangeAspect="1"/>
          </p:cNvPicPr>
          <p:nvPr/>
        </p:nvPicPr>
        <p:blipFill>
          <a:blip r:embed="rId6"/>
          <a:stretch>
            <a:fillRect/>
          </a:stretch>
        </p:blipFill>
        <p:spPr>
          <a:xfrm>
            <a:off x="6248400" y="5737081"/>
            <a:ext cx="1773382" cy="1050348"/>
          </a:xfrm>
          <a:prstGeom prst="rect">
            <a:avLst/>
          </a:prstGeom>
        </p:spPr>
      </p:pic>
    </p:spTree>
    <p:extLst>
      <p:ext uri="{BB962C8B-B14F-4D97-AF65-F5344CB8AC3E}">
        <p14:creationId xmlns:p14="http://schemas.microsoft.com/office/powerpoint/2010/main" val="34607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4B40787E-FE80-4225-B08F-EDFD08AE86E5}"/>
              </a:ext>
            </a:extLst>
          </p:cNvPr>
          <p:cNvSpPr txBox="1"/>
          <p:nvPr/>
        </p:nvSpPr>
        <p:spPr>
          <a:xfrm>
            <a:off x="2927229" y="468179"/>
            <a:ext cx="662299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B85C"/>
                </a:solidFill>
                <a:latin typeface="Franklin Gothic Medium"/>
                <a:cs typeface="Sabon Next LT"/>
              </a:rPr>
              <a:t>4.</a:t>
            </a:r>
            <a:r>
              <a:rPr lang="en-US" sz="2400" b="1" dirty="0">
                <a:solidFill>
                  <a:srgbClr val="00B85C"/>
                </a:solidFill>
                <a:latin typeface="Franklin Gothic Medium"/>
                <a:ea typeface="+mn-lt"/>
                <a:cs typeface="Sabon Next LT"/>
              </a:rPr>
              <a:t> </a:t>
            </a:r>
            <a:r>
              <a:rPr lang="en-US" sz="2400" dirty="0">
                <a:latin typeface="Franklin Gothic Medium"/>
                <a:ea typeface="+mn-lt"/>
                <a:cs typeface="+mn-lt"/>
              </a:rPr>
              <a:t> We mix the organs with the other ingredients and garlic and onion until we form a homogenous mixture.</a:t>
            </a:r>
            <a:endParaRPr lang="en-US" sz="2400" b="1" i="1" dirty="0">
              <a:latin typeface="Franklin Gothic Medium"/>
              <a:cs typeface="Sabon Next LT"/>
            </a:endParaRPr>
          </a:p>
        </p:txBody>
      </p:sp>
      <p:pic>
        <p:nvPicPr>
          <p:cNvPr id="3" name="Imagine 3" descr="O imagine care conține aliment, veselă, carne&#10;&#10;Descriere generată automat">
            <a:extLst>
              <a:ext uri="{FF2B5EF4-FFF2-40B4-BE49-F238E27FC236}">
                <a16:creationId xmlns:a16="http://schemas.microsoft.com/office/drawing/2014/main" id="{7F02937C-4F19-48F9-8703-A664C472A7EA}"/>
              </a:ext>
            </a:extLst>
          </p:cNvPr>
          <p:cNvPicPr>
            <a:picLocks noChangeAspect="1"/>
          </p:cNvPicPr>
          <p:nvPr/>
        </p:nvPicPr>
        <p:blipFill>
          <a:blip r:embed="rId2"/>
          <a:stretch>
            <a:fillRect/>
          </a:stretch>
        </p:blipFill>
        <p:spPr>
          <a:xfrm>
            <a:off x="672378" y="2457450"/>
            <a:ext cx="2465244" cy="1859973"/>
          </a:xfrm>
          <a:prstGeom prst="rect">
            <a:avLst/>
          </a:prstGeom>
        </p:spPr>
      </p:pic>
      <p:pic>
        <p:nvPicPr>
          <p:cNvPr id="4" name="Imagine 4" descr="O imagine care conține aliment, veselă&#10;&#10;Descriere generată automat">
            <a:extLst>
              <a:ext uri="{FF2B5EF4-FFF2-40B4-BE49-F238E27FC236}">
                <a16:creationId xmlns:a16="http://schemas.microsoft.com/office/drawing/2014/main" id="{8651E770-A591-4569-ADE7-A03019B8E01E}"/>
              </a:ext>
            </a:extLst>
          </p:cNvPr>
          <p:cNvPicPr>
            <a:picLocks noChangeAspect="1"/>
          </p:cNvPicPr>
          <p:nvPr/>
        </p:nvPicPr>
        <p:blipFill>
          <a:blip r:embed="rId3"/>
          <a:stretch>
            <a:fillRect/>
          </a:stretch>
        </p:blipFill>
        <p:spPr>
          <a:xfrm>
            <a:off x="4406178" y="3671455"/>
            <a:ext cx="2589935" cy="1593273"/>
          </a:xfrm>
          <a:prstGeom prst="rect">
            <a:avLst/>
          </a:prstGeom>
        </p:spPr>
      </p:pic>
      <p:pic>
        <p:nvPicPr>
          <p:cNvPr id="5" name="Imagine 5" descr="O imagine care conține aliment, legumă&#10;&#10;Descriere generată automat">
            <a:extLst>
              <a:ext uri="{FF2B5EF4-FFF2-40B4-BE49-F238E27FC236}">
                <a16:creationId xmlns:a16="http://schemas.microsoft.com/office/drawing/2014/main" id="{3AD6483E-8D7B-4A62-AA8A-369AD5CA1F6A}"/>
              </a:ext>
            </a:extLst>
          </p:cNvPr>
          <p:cNvPicPr>
            <a:picLocks noChangeAspect="1"/>
          </p:cNvPicPr>
          <p:nvPr/>
        </p:nvPicPr>
        <p:blipFill>
          <a:blip r:embed="rId4"/>
          <a:stretch>
            <a:fillRect/>
          </a:stretch>
        </p:blipFill>
        <p:spPr>
          <a:xfrm>
            <a:off x="8021782" y="2186911"/>
            <a:ext cx="2743200" cy="1431235"/>
          </a:xfrm>
          <a:prstGeom prst="rect">
            <a:avLst/>
          </a:prstGeom>
        </p:spPr>
      </p:pic>
    </p:spTree>
    <p:extLst>
      <p:ext uri="{BB962C8B-B14F-4D97-AF65-F5344CB8AC3E}">
        <p14:creationId xmlns:p14="http://schemas.microsoft.com/office/powerpoint/2010/main" val="372361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5E67ABA8-EBF5-4E30-AC6C-7D38D2F08918}"/>
              </a:ext>
            </a:extLst>
          </p:cNvPr>
          <p:cNvSpPr txBox="1"/>
          <p:nvPr/>
        </p:nvSpPr>
        <p:spPr>
          <a:xfrm>
            <a:off x="2567011" y="579015"/>
            <a:ext cx="8202412"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B85C"/>
                </a:solidFill>
                <a:latin typeface="Franklin Gothic Medium"/>
                <a:ea typeface="+mn-lt"/>
                <a:cs typeface="+mn-lt"/>
              </a:rPr>
              <a:t>5. </a:t>
            </a:r>
            <a:r>
              <a:rPr lang="en-US" sz="2400" dirty="0">
                <a:latin typeface="Franklin Gothic Medium"/>
                <a:ea typeface="+mn-lt"/>
                <a:cs typeface="+mn-lt"/>
              </a:rPr>
              <a:t> We put half the mixture in the tray.</a:t>
            </a:r>
          </a:p>
          <a:p>
            <a:r>
              <a:rPr lang="en-US" sz="2400" dirty="0">
                <a:latin typeface="Franklin Gothic Medium"/>
                <a:ea typeface="+mn-lt"/>
                <a:cs typeface="+mn-lt"/>
              </a:rPr>
              <a:t>Over which we put boiled eggs and the rest of the mixture.</a:t>
            </a:r>
            <a:endParaRPr lang="en-US" sz="2400" dirty="0">
              <a:latin typeface="Franklin Gothic Medium"/>
            </a:endParaRPr>
          </a:p>
        </p:txBody>
      </p:sp>
      <p:pic>
        <p:nvPicPr>
          <p:cNvPr id="3" name="Imagine 3" descr="O imagine care conține aliment, proaspăt, varietate, legumă&#10;&#10;Descriere generată automat">
            <a:extLst>
              <a:ext uri="{FF2B5EF4-FFF2-40B4-BE49-F238E27FC236}">
                <a16:creationId xmlns:a16="http://schemas.microsoft.com/office/drawing/2014/main" id="{341C5B82-C4E7-48C3-80C7-5BE1420F264B}"/>
              </a:ext>
            </a:extLst>
          </p:cNvPr>
          <p:cNvPicPr>
            <a:picLocks noChangeAspect="1"/>
          </p:cNvPicPr>
          <p:nvPr/>
        </p:nvPicPr>
        <p:blipFill>
          <a:blip r:embed="rId2"/>
          <a:stretch>
            <a:fillRect/>
          </a:stretch>
        </p:blipFill>
        <p:spPr>
          <a:xfrm>
            <a:off x="600508" y="1906732"/>
            <a:ext cx="2733675" cy="1409700"/>
          </a:xfrm>
          <a:prstGeom prst="rect">
            <a:avLst/>
          </a:prstGeom>
        </p:spPr>
      </p:pic>
      <p:pic>
        <p:nvPicPr>
          <p:cNvPr id="4" name="Imagine 4">
            <a:extLst>
              <a:ext uri="{FF2B5EF4-FFF2-40B4-BE49-F238E27FC236}">
                <a16:creationId xmlns:a16="http://schemas.microsoft.com/office/drawing/2014/main" id="{5C61307E-42D6-412B-94C8-A4DA91E6A257}"/>
              </a:ext>
            </a:extLst>
          </p:cNvPr>
          <p:cNvPicPr>
            <a:picLocks noChangeAspect="1"/>
          </p:cNvPicPr>
          <p:nvPr/>
        </p:nvPicPr>
        <p:blipFill>
          <a:blip r:embed="rId3"/>
          <a:stretch>
            <a:fillRect/>
          </a:stretch>
        </p:blipFill>
        <p:spPr>
          <a:xfrm>
            <a:off x="4900180" y="1907598"/>
            <a:ext cx="1809750" cy="1352550"/>
          </a:xfrm>
          <a:prstGeom prst="rect">
            <a:avLst/>
          </a:prstGeom>
        </p:spPr>
      </p:pic>
      <p:pic>
        <p:nvPicPr>
          <p:cNvPr id="5" name="Imagine 5">
            <a:extLst>
              <a:ext uri="{FF2B5EF4-FFF2-40B4-BE49-F238E27FC236}">
                <a16:creationId xmlns:a16="http://schemas.microsoft.com/office/drawing/2014/main" id="{94F3DA83-2F1F-4708-BA4E-90C6455F77E9}"/>
              </a:ext>
            </a:extLst>
          </p:cNvPr>
          <p:cNvPicPr>
            <a:picLocks noChangeAspect="1"/>
          </p:cNvPicPr>
          <p:nvPr/>
        </p:nvPicPr>
        <p:blipFill>
          <a:blip r:embed="rId4"/>
          <a:stretch>
            <a:fillRect/>
          </a:stretch>
        </p:blipFill>
        <p:spPr>
          <a:xfrm>
            <a:off x="8332210" y="1906298"/>
            <a:ext cx="2676525" cy="1438275"/>
          </a:xfrm>
          <a:prstGeom prst="rect">
            <a:avLst/>
          </a:prstGeom>
        </p:spPr>
      </p:pic>
      <p:sp>
        <p:nvSpPr>
          <p:cNvPr id="6" name="CasetăText 1">
            <a:extLst>
              <a:ext uri="{FF2B5EF4-FFF2-40B4-BE49-F238E27FC236}">
                <a16:creationId xmlns:a16="http://schemas.microsoft.com/office/drawing/2014/main" id="{DC68BF72-E1E7-4117-90F1-9945BA82CA25}"/>
              </a:ext>
            </a:extLst>
          </p:cNvPr>
          <p:cNvSpPr txBox="1"/>
          <p:nvPr/>
        </p:nvSpPr>
        <p:spPr>
          <a:xfrm>
            <a:off x="2563092" y="4862946"/>
            <a:ext cx="7730836"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400" b="1" dirty="0">
                <a:solidFill>
                  <a:srgbClr val="00B85C"/>
                </a:solidFill>
                <a:latin typeface="Franklin Gothic Medium"/>
              </a:rPr>
              <a:t>6.</a:t>
            </a:r>
            <a:r>
              <a:rPr lang="ro-RO" sz="2400" b="1" dirty="0">
                <a:solidFill>
                  <a:srgbClr val="7030A0"/>
                </a:solidFill>
                <a:latin typeface="Franklin Gothic Medium"/>
              </a:rPr>
              <a:t> </a:t>
            </a:r>
            <a:r>
              <a:rPr lang="ro-RO" sz="2400" dirty="0" err="1">
                <a:latin typeface="Franklin Gothic Medium"/>
              </a:rPr>
              <a:t>Finally</a:t>
            </a:r>
            <a:r>
              <a:rPr lang="ro-RO" sz="2400" dirty="0">
                <a:latin typeface="Franklin Gothic Medium"/>
              </a:rPr>
              <a:t> </a:t>
            </a:r>
            <a:r>
              <a:rPr lang="ro-RO" sz="2400" dirty="0" err="1">
                <a:latin typeface="Franklin Gothic Medium"/>
              </a:rPr>
              <a:t>we</a:t>
            </a:r>
            <a:r>
              <a:rPr lang="ro-RO" sz="2400" dirty="0">
                <a:latin typeface="Franklin Gothic Medium"/>
              </a:rPr>
              <a:t> put </a:t>
            </a:r>
            <a:r>
              <a:rPr lang="ro-RO" sz="2400" dirty="0" err="1">
                <a:latin typeface="Franklin Gothic Medium"/>
              </a:rPr>
              <a:t>the</a:t>
            </a:r>
            <a:r>
              <a:rPr lang="ro-RO" sz="2400" dirty="0">
                <a:latin typeface="Franklin Gothic Medium"/>
              </a:rPr>
              <a:t> </a:t>
            </a:r>
            <a:r>
              <a:rPr lang="ro-RO" sz="2400" dirty="0" err="1">
                <a:latin typeface="Franklin Gothic Medium"/>
              </a:rPr>
              <a:t>tray</a:t>
            </a:r>
            <a:r>
              <a:rPr lang="ro-RO" sz="2400" dirty="0">
                <a:latin typeface="Franklin Gothic Medium"/>
              </a:rPr>
              <a:t> in </a:t>
            </a:r>
            <a:r>
              <a:rPr lang="ro-RO" sz="2400" dirty="0" err="1">
                <a:latin typeface="Franklin Gothic Medium"/>
              </a:rPr>
              <a:t>the</a:t>
            </a:r>
            <a:r>
              <a:rPr lang="ro-RO" sz="2400" dirty="0">
                <a:latin typeface="Franklin Gothic Medium"/>
              </a:rPr>
              <a:t> </a:t>
            </a:r>
            <a:r>
              <a:rPr lang="ro-RO" sz="2400" dirty="0" err="1">
                <a:latin typeface="Franklin Gothic Medium"/>
              </a:rPr>
              <a:t>oven</a:t>
            </a:r>
            <a:r>
              <a:rPr lang="ro-RO" sz="2400" dirty="0">
                <a:latin typeface="Franklin Gothic Medium"/>
              </a:rPr>
              <a:t> for 30-40 </a:t>
            </a:r>
            <a:r>
              <a:rPr lang="ro-RO" sz="2400" dirty="0" err="1">
                <a:latin typeface="Franklin Gothic Medium"/>
              </a:rPr>
              <a:t>minutes</a:t>
            </a:r>
            <a:r>
              <a:rPr lang="ro-RO" sz="2400" dirty="0">
                <a:latin typeface="Franklin Gothic Medium"/>
              </a:rPr>
              <a:t>.</a:t>
            </a:r>
          </a:p>
        </p:txBody>
      </p:sp>
    </p:spTree>
    <p:extLst>
      <p:ext uri="{BB962C8B-B14F-4D97-AF65-F5344CB8AC3E}">
        <p14:creationId xmlns:p14="http://schemas.microsoft.com/office/powerpoint/2010/main" val="425317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66375969-C0B2-4822-BD7C-4A245034E5CF}"/>
              </a:ext>
            </a:extLst>
          </p:cNvPr>
          <p:cNvSpPr txBox="1"/>
          <p:nvPr/>
        </p:nvSpPr>
        <p:spPr>
          <a:xfrm>
            <a:off x="1031346" y="662143"/>
            <a:ext cx="5290770" cy="8617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dirty="0">
                <a:latin typeface="Franklin Gothic Medium"/>
                <a:ea typeface="+mn-lt"/>
                <a:cs typeface="+mn-lt"/>
              </a:rPr>
              <a:t> </a:t>
            </a:r>
            <a:r>
              <a:rPr lang="en-US" sz="2500" dirty="0" err="1">
                <a:latin typeface="Franklin Gothic Medium"/>
                <a:ea typeface="+mn-lt"/>
                <a:cs typeface="+mn-lt"/>
              </a:rPr>
              <a:t>Drobul</a:t>
            </a:r>
            <a:r>
              <a:rPr lang="en-US" sz="2500" dirty="0">
                <a:latin typeface="Franklin Gothic Medium"/>
                <a:ea typeface="+mn-lt"/>
                <a:cs typeface="+mn-lt"/>
              </a:rPr>
              <a:t> -Lamb tripe is ready.</a:t>
            </a:r>
          </a:p>
          <a:p>
            <a:r>
              <a:rPr lang="en-US" sz="2500" dirty="0">
                <a:latin typeface="Franklin Gothic Medium"/>
                <a:ea typeface="+mn-lt"/>
                <a:cs typeface="+mn-lt"/>
              </a:rPr>
              <a:t>You got 10-12 servings.</a:t>
            </a:r>
            <a:endParaRPr lang="en-US" sz="2500" dirty="0">
              <a:latin typeface="Franklin Gothic Medium"/>
            </a:endParaRPr>
          </a:p>
        </p:txBody>
      </p:sp>
      <p:pic>
        <p:nvPicPr>
          <p:cNvPr id="3" name="Imagine 3" descr="O imagine care conține veselă, legumă&#10;&#10;Descriere generată automat">
            <a:extLst>
              <a:ext uri="{FF2B5EF4-FFF2-40B4-BE49-F238E27FC236}">
                <a16:creationId xmlns:a16="http://schemas.microsoft.com/office/drawing/2014/main" id="{D3344C93-2D91-4883-87B0-6BF4248B1E7F}"/>
              </a:ext>
            </a:extLst>
          </p:cNvPr>
          <p:cNvPicPr>
            <a:picLocks noChangeAspect="1"/>
          </p:cNvPicPr>
          <p:nvPr/>
        </p:nvPicPr>
        <p:blipFill>
          <a:blip r:embed="rId2"/>
          <a:stretch>
            <a:fillRect/>
          </a:stretch>
        </p:blipFill>
        <p:spPr>
          <a:xfrm>
            <a:off x="6657109" y="833004"/>
            <a:ext cx="1981200" cy="2476500"/>
          </a:xfrm>
          <a:prstGeom prst="rect">
            <a:avLst/>
          </a:prstGeom>
        </p:spPr>
      </p:pic>
      <p:pic>
        <p:nvPicPr>
          <p:cNvPr id="4" name="Imagine 4" descr="O imagine care conține tort, aliment, felie, piesă&#10;&#10;Descriere generată automat">
            <a:extLst>
              <a:ext uri="{FF2B5EF4-FFF2-40B4-BE49-F238E27FC236}">
                <a16:creationId xmlns:a16="http://schemas.microsoft.com/office/drawing/2014/main" id="{600C5757-8A5D-4599-8C0E-5D91D9F27F9A}"/>
              </a:ext>
            </a:extLst>
          </p:cNvPr>
          <p:cNvPicPr>
            <a:picLocks noChangeAspect="1"/>
          </p:cNvPicPr>
          <p:nvPr/>
        </p:nvPicPr>
        <p:blipFill>
          <a:blip r:embed="rId3"/>
          <a:stretch>
            <a:fillRect/>
          </a:stretch>
        </p:blipFill>
        <p:spPr>
          <a:xfrm>
            <a:off x="2477366" y="2267383"/>
            <a:ext cx="2609850" cy="1381125"/>
          </a:xfrm>
          <a:prstGeom prst="rect">
            <a:avLst/>
          </a:prstGeom>
        </p:spPr>
      </p:pic>
      <p:pic>
        <p:nvPicPr>
          <p:cNvPr id="5" name="Imagine 5">
            <a:extLst>
              <a:ext uri="{FF2B5EF4-FFF2-40B4-BE49-F238E27FC236}">
                <a16:creationId xmlns:a16="http://schemas.microsoft.com/office/drawing/2014/main" id="{1F80B333-3EAD-4D3A-90E3-A5D73768937E}"/>
              </a:ext>
            </a:extLst>
          </p:cNvPr>
          <p:cNvPicPr>
            <a:picLocks noChangeAspect="1"/>
          </p:cNvPicPr>
          <p:nvPr/>
        </p:nvPicPr>
        <p:blipFill>
          <a:blip r:embed="rId4"/>
          <a:stretch>
            <a:fillRect/>
          </a:stretch>
        </p:blipFill>
        <p:spPr>
          <a:xfrm>
            <a:off x="345065" y="4156364"/>
            <a:ext cx="1304925" cy="1981200"/>
          </a:xfrm>
          <a:prstGeom prst="rect">
            <a:avLst/>
          </a:prstGeom>
        </p:spPr>
      </p:pic>
      <p:pic>
        <p:nvPicPr>
          <p:cNvPr id="6" name="Imagine 6" descr="O imagine care conține aliment, farfurie, veselă&#10;&#10;Descriere generată automat">
            <a:extLst>
              <a:ext uri="{FF2B5EF4-FFF2-40B4-BE49-F238E27FC236}">
                <a16:creationId xmlns:a16="http://schemas.microsoft.com/office/drawing/2014/main" id="{A3945EAD-5B93-4947-850C-B161BF61BD4D}"/>
              </a:ext>
            </a:extLst>
          </p:cNvPr>
          <p:cNvPicPr>
            <a:picLocks noChangeAspect="1"/>
          </p:cNvPicPr>
          <p:nvPr/>
        </p:nvPicPr>
        <p:blipFill>
          <a:blip r:embed="rId5"/>
          <a:stretch>
            <a:fillRect/>
          </a:stretch>
        </p:blipFill>
        <p:spPr>
          <a:xfrm>
            <a:off x="9902103" y="2595130"/>
            <a:ext cx="1476375" cy="2000250"/>
          </a:xfrm>
          <a:prstGeom prst="rect">
            <a:avLst/>
          </a:prstGeom>
        </p:spPr>
      </p:pic>
      <p:pic>
        <p:nvPicPr>
          <p:cNvPr id="7" name="Imagine 7" descr="O imagine care conține masă, farfurie, aliment&#10;&#10;Descriere generată automat">
            <a:extLst>
              <a:ext uri="{FF2B5EF4-FFF2-40B4-BE49-F238E27FC236}">
                <a16:creationId xmlns:a16="http://schemas.microsoft.com/office/drawing/2014/main" id="{63F87FC2-C39B-4A7F-B0B4-895793255168}"/>
              </a:ext>
            </a:extLst>
          </p:cNvPr>
          <p:cNvPicPr>
            <a:picLocks noChangeAspect="1"/>
          </p:cNvPicPr>
          <p:nvPr/>
        </p:nvPicPr>
        <p:blipFill>
          <a:blip r:embed="rId6"/>
          <a:stretch>
            <a:fillRect/>
          </a:stretch>
        </p:blipFill>
        <p:spPr>
          <a:xfrm>
            <a:off x="4585855" y="4598419"/>
            <a:ext cx="2466110" cy="1678980"/>
          </a:xfrm>
          <a:prstGeom prst="rect">
            <a:avLst/>
          </a:prstGeom>
        </p:spPr>
      </p:pic>
    </p:spTree>
    <p:extLst>
      <p:ext uri="{BB962C8B-B14F-4D97-AF65-F5344CB8AC3E}">
        <p14:creationId xmlns:p14="http://schemas.microsoft.com/office/powerpoint/2010/main" val="213189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ine 2" descr="O imagine care conține aliment, bol, fruct, recipient&#10;&#10;Descriere generată automat">
            <a:extLst>
              <a:ext uri="{FF2B5EF4-FFF2-40B4-BE49-F238E27FC236}">
                <a16:creationId xmlns:a16="http://schemas.microsoft.com/office/drawing/2014/main" id="{31F04B2D-BE21-4BAE-9BBE-6930E2ADA054}"/>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CasetăText 1">
            <a:extLst>
              <a:ext uri="{FF2B5EF4-FFF2-40B4-BE49-F238E27FC236}">
                <a16:creationId xmlns:a16="http://schemas.microsoft.com/office/drawing/2014/main" id="{137E39BC-9B3C-44CD-8E36-4F23FD806F09}"/>
              </a:ext>
            </a:extLst>
          </p:cNvPr>
          <p:cNvSpPr txBox="1"/>
          <p:nvPr/>
        </p:nvSpPr>
        <p:spPr>
          <a:xfrm>
            <a:off x="9448800" y="166254"/>
            <a:ext cx="274320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sz="4800" b="1">
                <a:solidFill>
                  <a:schemeClr val="bg1"/>
                </a:solidFill>
              </a:rPr>
              <a:t>PASCĂ</a:t>
            </a:r>
          </a:p>
        </p:txBody>
      </p:sp>
    </p:spTree>
    <p:extLst>
      <p:ext uri="{BB962C8B-B14F-4D97-AF65-F5344CB8AC3E}">
        <p14:creationId xmlns:p14="http://schemas.microsoft.com/office/powerpoint/2010/main" val="153241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8C88D1FC-0631-4DCE-8CA0-CEAC300071BC}"/>
              </a:ext>
            </a:extLst>
          </p:cNvPr>
          <p:cNvSpPr txBox="1"/>
          <p:nvPr/>
        </p:nvSpPr>
        <p:spPr>
          <a:xfrm>
            <a:off x="845127" y="415636"/>
            <a:ext cx="5541818"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sz="4000" b="1" i="1" dirty="0" err="1">
                <a:solidFill>
                  <a:srgbClr val="00B050"/>
                </a:solidFill>
                <a:latin typeface="Microsoft YaHei"/>
                <a:ea typeface="Microsoft YaHei"/>
                <a:cs typeface="Lucida Sans Unicode"/>
              </a:rPr>
              <a:t>Ingredients</a:t>
            </a:r>
            <a:r>
              <a:rPr lang="ro-RO" sz="4000" b="1" i="1" dirty="0">
                <a:solidFill>
                  <a:srgbClr val="00B050"/>
                </a:solidFill>
                <a:latin typeface="Microsoft YaHei"/>
                <a:ea typeface="Microsoft YaHei"/>
                <a:cs typeface="Lucida Sans Unicode"/>
              </a:rPr>
              <a:t>:</a:t>
            </a:r>
          </a:p>
        </p:txBody>
      </p:sp>
      <p:pic>
        <p:nvPicPr>
          <p:cNvPr id="3" name="Imagine 3" descr="O imagine care conține interior, podea&#10;&#10;Descriere generată automat">
            <a:extLst>
              <a:ext uri="{FF2B5EF4-FFF2-40B4-BE49-F238E27FC236}">
                <a16:creationId xmlns:a16="http://schemas.microsoft.com/office/drawing/2014/main" id="{D93073AE-FCEE-4614-9F78-8B2813CE64F7}"/>
              </a:ext>
            </a:extLst>
          </p:cNvPr>
          <p:cNvPicPr>
            <a:picLocks noChangeAspect="1"/>
          </p:cNvPicPr>
          <p:nvPr/>
        </p:nvPicPr>
        <p:blipFill>
          <a:blip r:embed="rId2"/>
          <a:stretch>
            <a:fillRect/>
          </a:stretch>
        </p:blipFill>
        <p:spPr>
          <a:xfrm>
            <a:off x="4717905" y="438150"/>
            <a:ext cx="1647825" cy="1104900"/>
          </a:xfrm>
          <a:prstGeom prst="rect">
            <a:avLst/>
          </a:prstGeom>
        </p:spPr>
      </p:pic>
      <p:pic>
        <p:nvPicPr>
          <p:cNvPr id="4" name="Imagine 4" descr="O imagine care conține interior&#10;&#10;Descriere generată automat">
            <a:extLst>
              <a:ext uri="{FF2B5EF4-FFF2-40B4-BE49-F238E27FC236}">
                <a16:creationId xmlns:a16="http://schemas.microsoft.com/office/drawing/2014/main" id="{26D2E2F3-966A-417A-9F6D-A166E5E259A7}"/>
              </a:ext>
            </a:extLst>
          </p:cNvPr>
          <p:cNvPicPr>
            <a:picLocks noChangeAspect="1"/>
          </p:cNvPicPr>
          <p:nvPr/>
        </p:nvPicPr>
        <p:blipFill>
          <a:blip r:embed="rId3"/>
          <a:stretch>
            <a:fillRect/>
          </a:stretch>
        </p:blipFill>
        <p:spPr>
          <a:xfrm>
            <a:off x="8098414" y="410440"/>
            <a:ext cx="1647825" cy="1104900"/>
          </a:xfrm>
          <a:prstGeom prst="rect">
            <a:avLst/>
          </a:prstGeom>
        </p:spPr>
      </p:pic>
      <p:pic>
        <p:nvPicPr>
          <p:cNvPr id="5" name="Imagine 5" descr="O imagine care conține interior, băutură, lapte, masă&#10;&#10;Descriere generată automat">
            <a:extLst>
              <a:ext uri="{FF2B5EF4-FFF2-40B4-BE49-F238E27FC236}">
                <a16:creationId xmlns:a16="http://schemas.microsoft.com/office/drawing/2014/main" id="{2F7943B9-96B0-4745-B686-74E3ABCEB9E5}"/>
              </a:ext>
            </a:extLst>
          </p:cNvPr>
          <p:cNvPicPr>
            <a:picLocks noChangeAspect="1"/>
          </p:cNvPicPr>
          <p:nvPr/>
        </p:nvPicPr>
        <p:blipFill>
          <a:blip r:embed="rId4"/>
          <a:stretch>
            <a:fillRect/>
          </a:stretch>
        </p:blipFill>
        <p:spPr>
          <a:xfrm>
            <a:off x="10211233" y="2386012"/>
            <a:ext cx="1190625" cy="1781175"/>
          </a:xfrm>
          <a:prstGeom prst="rect">
            <a:avLst/>
          </a:prstGeom>
        </p:spPr>
      </p:pic>
      <p:pic>
        <p:nvPicPr>
          <p:cNvPr id="6" name="Imagine 6" descr="O imagine care conține interior, aliment, fondue, veselă&#10;&#10;Descriere generată automat">
            <a:extLst>
              <a:ext uri="{FF2B5EF4-FFF2-40B4-BE49-F238E27FC236}">
                <a16:creationId xmlns:a16="http://schemas.microsoft.com/office/drawing/2014/main" id="{C50055B2-99A1-4E62-93A7-FFA98DF5B97A}"/>
              </a:ext>
            </a:extLst>
          </p:cNvPr>
          <p:cNvPicPr>
            <a:picLocks noChangeAspect="1"/>
          </p:cNvPicPr>
          <p:nvPr/>
        </p:nvPicPr>
        <p:blipFill>
          <a:blip r:embed="rId5"/>
          <a:stretch>
            <a:fillRect/>
          </a:stretch>
        </p:blipFill>
        <p:spPr>
          <a:xfrm>
            <a:off x="9047018" y="5083320"/>
            <a:ext cx="1524000" cy="1152525"/>
          </a:xfrm>
          <a:prstGeom prst="rect">
            <a:avLst/>
          </a:prstGeom>
        </p:spPr>
      </p:pic>
      <p:pic>
        <p:nvPicPr>
          <p:cNvPr id="7" name="Imagine 7" descr="O imagine care conține aliment, ou&#10;&#10;Descriere generată automat">
            <a:extLst>
              <a:ext uri="{FF2B5EF4-FFF2-40B4-BE49-F238E27FC236}">
                <a16:creationId xmlns:a16="http://schemas.microsoft.com/office/drawing/2014/main" id="{6FF2D154-1CB7-407D-B46A-45DE4F2A03C6}"/>
              </a:ext>
            </a:extLst>
          </p:cNvPr>
          <p:cNvPicPr>
            <a:picLocks noChangeAspect="1"/>
          </p:cNvPicPr>
          <p:nvPr/>
        </p:nvPicPr>
        <p:blipFill>
          <a:blip r:embed="rId6"/>
          <a:stretch>
            <a:fillRect/>
          </a:stretch>
        </p:blipFill>
        <p:spPr>
          <a:xfrm>
            <a:off x="5769985" y="5567796"/>
            <a:ext cx="1704975" cy="876300"/>
          </a:xfrm>
          <a:prstGeom prst="rect">
            <a:avLst/>
          </a:prstGeom>
        </p:spPr>
      </p:pic>
      <p:pic>
        <p:nvPicPr>
          <p:cNvPr id="8" name="Imagine 8">
            <a:extLst>
              <a:ext uri="{FF2B5EF4-FFF2-40B4-BE49-F238E27FC236}">
                <a16:creationId xmlns:a16="http://schemas.microsoft.com/office/drawing/2014/main" id="{E2A88401-71D1-4787-966E-55912D5A25F8}"/>
              </a:ext>
            </a:extLst>
          </p:cNvPr>
          <p:cNvPicPr>
            <a:picLocks noChangeAspect="1"/>
          </p:cNvPicPr>
          <p:nvPr/>
        </p:nvPicPr>
        <p:blipFill>
          <a:blip r:embed="rId7"/>
          <a:stretch>
            <a:fillRect/>
          </a:stretch>
        </p:blipFill>
        <p:spPr>
          <a:xfrm>
            <a:off x="2165206" y="5650489"/>
            <a:ext cx="1571625" cy="904875"/>
          </a:xfrm>
          <a:prstGeom prst="rect">
            <a:avLst/>
          </a:prstGeom>
        </p:spPr>
      </p:pic>
      <p:pic>
        <p:nvPicPr>
          <p:cNvPr id="9" name="Imagine 9">
            <a:extLst>
              <a:ext uri="{FF2B5EF4-FFF2-40B4-BE49-F238E27FC236}">
                <a16:creationId xmlns:a16="http://schemas.microsoft.com/office/drawing/2014/main" id="{4BC2398E-4D64-43CA-B0DB-9E323408CF27}"/>
              </a:ext>
            </a:extLst>
          </p:cNvPr>
          <p:cNvPicPr>
            <a:picLocks noChangeAspect="1"/>
          </p:cNvPicPr>
          <p:nvPr/>
        </p:nvPicPr>
        <p:blipFill>
          <a:blip r:embed="rId8"/>
          <a:stretch>
            <a:fillRect/>
          </a:stretch>
        </p:blipFill>
        <p:spPr>
          <a:xfrm>
            <a:off x="561975" y="4015653"/>
            <a:ext cx="1619250" cy="1209675"/>
          </a:xfrm>
          <a:prstGeom prst="rect">
            <a:avLst/>
          </a:prstGeom>
        </p:spPr>
      </p:pic>
      <p:pic>
        <p:nvPicPr>
          <p:cNvPr id="10" name="Imagine 10" descr="O imagine care conține text&#10;&#10;Descriere generată automat">
            <a:extLst>
              <a:ext uri="{FF2B5EF4-FFF2-40B4-BE49-F238E27FC236}">
                <a16:creationId xmlns:a16="http://schemas.microsoft.com/office/drawing/2014/main" id="{E2BDB56D-5F10-4739-8E33-23AB60547DED}"/>
              </a:ext>
            </a:extLst>
          </p:cNvPr>
          <p:cNvPicPr>
            <a:picLocks noChangeAspect="1"/>
          </p:cNvPicPr>
          <p:nvPr/>
        </p:nvPicPr>
        <p:blipFill>
          <a:blip r:embed="rId9"/>
          <a:stretch>
            <a:fillRect/>
          </a:stretch>
        </p:blipFill>
        <p:spPr>
          <a:xfrm>
            <a:off x="442046" y="2128838"/>
            <a:ext cx="1609725" cy="1076325"/>
          </a:xfrm>
          <a:prstGeom prst="rect">
            <a:avLst/>
          </a:prstGeom>
        </p:spPr>
      </p:pic>
      <p:sp>
        <p:nvSpPr>
          <p:cNvPr id="12" name="CasetăText 1">
            <a:extLst>
              <a:ext uri="{FF2B5EF4-FFF2-40B4-BE49-F238E27FC236}">
                <a16:creationId xmlns:a16="http://schemas.microsoft.com/office/drawing/2014/main" id="{133220B0-F1DE-42B7-9210-CC53FEA01195}"/>
              </a:ext>
            </a:extLst>
          </p:cNvPr>
          <p:cNvSpPr txBox="1"/>
          <p:nvPr/>
        </p:nvSpPr>
        <p:spPr>
          <a:xfrm>
            <a:off x="5361952" y="1499694"/>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a)</a:t>
            </a:r>
          </a:p>
        </p:txBody>
      </p:sp>
      <p:sp>
        <p:nvSpPr>
          <p:cNvPr id="13" name="CasetăText 1">
            <a:extLst>
              <a:ext uri="{FF2B5EF4-FFF2-40B4-BE49-F238E27FC236}">
                <a16:creationId xmlns:a16="http://schemas.microsoft.com/office/drawing/2014/main" id="{6FF66518-E0EA-46C1-9E06-27951D96102E}"/>
              </a:ext>
            </a:extLst>
          </p:cNvPr>
          <p:cNvSpPr txBox="1"/>
          <p:nvPr/>
        </p:nvSpPr>
        <p:spPr>
          <a:xfrm>
            <a:off x="8726373" y="1507913"/>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b)</a:t>
            </a:r>
          </a:p>
        </p:txBody>
      </p:sp>
      <p:sp>
        <p:nvSpPr>
          <p:cNvPr id="14" name="CasetăText 1">
            <a:extLst>
              <a:ext uri="{FF2B5EF4-FFF2-40B4-BE49-F238E27FC236}">
                <a16:creationId xmlns:a16="http://schemas.microsoft.com/office/drawing/2014/main" id="{23275452-50B5-4F1A-91EB-825CB4C8F36B}"/>
              </a:ext>
            </a:extLst>
          </p:cNvPr>
          <p:cNvSpPr txBox="1"/>
          <p:nvPr/>
        </p:nvSpPr>
        <p:spPr>
          <a:xfrm>
            <a:off x="10681520" y="4166967"/>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c)</a:t>
            </a:r>
          </a:p>
        </p:txBody>
      </p:sp>
      <p:sp>
        <p:nvSpPr>
          <p:cNvPr id="15" name="CasetăText 1">
            <a:extLst>
              <a:ext uri="{FF2B5EF4-FFF2-40B4-BE49-F238E27FC236}">
                <a16:creationId xmlns:a16="http://schemas.microsoft.com/office/drawing/2014/main" id="{E9BE6C2E-C7B0-4AE5-A4FC-4B723DB20A95}"/>
              </a:ext>
            </a:extLst>
          </p:cNvPr>
          <p:cNvSpPr txBox="1"/>
          <p:nvPr/>
        </p:nvSpPr>
        <p:spPr>
          <a:xfrm>
            <a:off x="9579917" y="6178018"/>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d)</a:t>
            </a:r>
          </a:p>
        </p:txBody>
      </p:sp>
      <p:sp>
        <p:nvSpPr>
          <p:cNvPr id="16" name="CasetăText 1">
            <a:extLst>
              <a:ext uri="{FF2B5EF4-FFF2-40B4-BE49-F238E27FC236}">
                <a16:creationId xmlns:a16="http://schemas.microsoft.com/office/drawing/2014/main" id="{BAB04845-526B-4D7E-A79F-5815E90F5C17}"/>
              </a:ext>
            </a:extLst>
          </p:cNvPr>
          <p:cNvSpPr txBox="1"/>
          <p:nvPr/>
        </p:nvSpPr>
        <p:spPr>
          <a:xfrm>
            <a:off x="6431244" y="6445828"/>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e)</a:t>
            </a:r>
          </a:p>
        </p:txBody>
      </p:sp>
      <p:sp>
        <p:nvSpPr>
          <p:cNvPr id="17" name="CasetăText 1">
            <a:extLst>
              <a:ext uri="{FF2B5EF4-FFF2-40B4-BE49-F238E27FC236}">
                <a16:creationId xmlns:a16="http://schemas.microsoft.com/office/drawing/2014/main" id="{FD1FFA72-EA58-4C1C-A7A7-EA47B414B0D1}"/>
              </a:ext>
            </a:extLst>
          </p:cNvPr>
          <p:cNvSpPr txBox="1"/>
          <p:nvPr/>
        </p:nvSpPr>
        <p:spPr>
          <a:xfrm>
            <a:off x="2792070" y="6552485"/>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f)</a:t>
            </a:r>
          </a:p>
        </p:txBody>
      </p:sp>
      <p:sp>
        <p:nvSpPr>
          <p:cNvPr id="18" name="CasetăText 1">
            <a:extLst>
              <a:ext uri="{FF2B5EF4-FFF2-40B4-BE49-F238E27FC236}">
                <a16:creationId xmlns:a16="http://schemas.microsoft.com/office/drawing/2014/main" id="{7DAA022F-7875-447B-83BB-DB65033FA847}"/>
              </a:ext>
            </a:extLst>
          </p:cNvPr>
          <p:cNvSpPr txBox="1"/>
          <p:nvPr/>
        </p:nvSpPr>
        <p:spPr>
          <a:xfrm>
            <a:off x="1199239" y="5145839"/>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g)</a:t>
            </a:r>
          </a:p>
        </p:txBody>
      </p:sp>
      <p:sp>
        <p:nvSpPr>
          <p:cNvPr id="19" name="CasetăText 1">
            <a:extLst>
              <a:ext uri="{FF2B5EF4-FFF2-40B4-BE49-F238E27FC236}">
                <a16:creationId xmlns:a16="http://schemas.microsoft.com/office/drawing/2014/main" id="{A5DB061C-FBA5-4681-BB65-B146BF782FCD}"/>
              </a:ext>
            </a:extLst>
          </p:cNvPr>
          <p:cNvSpPr txBox="1"/>
          <p:nvPr/>
        </p:nvSpPr>
        <p:spPr>
          <a:xfrm>
            <a:off x="1098079" y="316556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o-RO"/>
              <a:t>h)</a:t>
            </a:r>
          </a:p>
        </p:txBody>
      </p:sp>
      <p:sp>
        <p:nvSpPr>
          <p:cNvPr id="20" name="CasetăText 1">
            <a:extLst>
              <a:ext uri="{FF2B5EF4-FFF2-40B4-BE49-F238E27FC236}">
                <a16:creationId xmlns:a16="http://schemas.microsoft.com/office/drawing/2014/main" id="{55393478-3292-4FB8-AC3A-D93DB524C6E4}"/>
              </a:ext>
            </a:extLst>
          </p:cNvPr>
          <p:cNvSpPr txBox="1"/>
          <p:nvPr/>
        </p:nvSpPr>
        <p:spPr>
          <a:xfrm>
            <a:off x="4475019" y="1787235"/>
            <a:ext cx="382604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800" b="1" dirty="0">
                <a:solidFill>
                  <a:srgbClr val="096638"/>
                </a:solidFill>
              </a:rPr>
              <a:t>1.</a:t>
            </a:r>
            <a:r>
              <a:rPr lang="en-GB" sz="2800" b="1" dirty="0">
                <a:solidFill>
                  <a:srgbClr val="096638"/>
                </a:solidFill>
              </a:rPr>
              <a:t> </a:t>
            </a:r>
            <a:r>
              <a:rPr lang="ro-RO" sz="2800" b="1" dirty="0">
                <a:solidFill>
                  <a:srgbClr val="096638"/>
                </a:solidFill>
              </a:rPr>
              <a:t>For the dough:</a:t>
            </a:r>
            <a:endParaRPr lang="ro-RO" sz="2800" b="1">
              <a:solidFill>
                <a:srgbClr val="096638"/>
              </a:solidFill>
              <a:cs typeface="Calibri"/>
            </a:endParaRPr>
          </a:p>
        </p:txBody>
      </p:sp>
      <p:sp>
        <p:nvSpPr>
          <p:cNvPr id="21" name="CasetăText 1">
            <a:extLst>
              <a:ext uri="{FF2B5EF4-FFF2-40B4-BE49-F238E27FC236}">
                <a16:creationId xmlns:a16="http://schemas.microsoft.com/office/drawing/2014/main" id="{83D8BB04-CA8C-4862-ADEC-A07F56E6713A}"/>
              </a:ext>
            </a:extLst>
          </p:cNvPr>
          <p:cNvSpPr txBox="1"/>
          <p:nvPr/>
        </p:nvSpPr>
        <p:spPr>
          <a:xfrm>
            <a:off x="3948547" y="2286001"/>
            <a:ext cx="5098472" cy="3477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2200" b="1" dirty="0">
                <a:latin typeface="Cambria"/>
              </a:rPr>
              <a:t>a) 500 </a:t>
            </a:r>
            <a:r>
              <a:rPr lang="ro-RO" sz="2200" b="1" dirty="0" err="1">
                <a:latin typeface="Cambria"/>
              </a:rPr>
              <a:t>grams</a:t>
            </a:r>
            <a:r>
              <a:rPr lang="ro-RO" sz="2200" b="1" dirty="0">
                <a:latin typeface="Cambria"/>
              </a:rPr>
              <a:t> of </a:t>
            </a:r>
            <a:r>
              <a:rPr lang="ro-RO" sz="2200" b="1" dirty="0" err="1">
                <a:latin typeface="Cambria"/>
              </a:rPr>
              <a:t>flour</a:t>
            </a:r>
            <a:endParaRPr lang="ro-RO" sz="2200" b="1" dirty="0">
              <a:latin typeface="Cambria"/>
            </a:endParaRPr>
          </a:p>
          <a:p>
            <a:r>
              <a:rPr lang="ro-RO" sz="2200" b="1" dirty="0">
                <a:latin typeface="Cambria"/>
              </a:rPr>
              <a:t>b) 120 </a:t>
            </a:r>
            <a:r>
              <a:rPr lang="ro-RO" sz="2200" b="1" dirty="0" err="1">
                <a:latin typeface="Cambria"/>
              </a:rPr>
              <a:t>grams</a:t>
            </a:r>
            <a:r>
              <a:rPr lang="ro-RO" sz="2200" b="1" dirty="0">
                <a:latin typeface="Cambria"/>
              </a:rPr>
              <a:t> of sugar</a:t>
            </a:r>
          </a:p>
          <a:p>
            <a:r>
              <a:rPr lang="ro-RO" sz="2200" b="1" dirty="0">
                <a:latin typeface="Cambria"/>
              </a:rPr>
              <a:t>c) 250 </a:t>
            </a:r>
            <a:r>
              <a:rPr lang="ro-RO" sz="2200" b="1" err="1">
                <a:latin typeface="Cambria"/>
              </a:rPr>
              <a:t>mililiters</a:t>
            </a:r>
            <a:r>
              <a:rPr lang="ro-RO" sz="2200" b="1" dirty="0">
                <a:latin typeface="Cambria"/>
              </a:rPr>
              <a:t> of </a:t>
            </a:r>
            <a:r>
              <a:rPr lang="ro-RO" sz="2200" b="1" err="1">
                <a:latin typeface="Cambria"/>
              </a:rPr>
              <a:t>milk</a:t>
            </a:r>
            <a:endParaRPr lang="ro-RO" sz="2200" b="1">
              <a:latin typeface="Cambria"/>
            </a:endParaRPr>
          </a:p>
          <a:p>
            <a:r>
              <a:rPr lang="ro-RO" sz="2200" b="1" dirty="0">
                <a:latin typeface="Cambria"/>
              </a:rPr>
              <a:t>d) 50 </a:t>
            </a:r>
            <a:r>
              <a:rPr lang="ro-RO" sz="2200" b="1" err="1">
                <a:latin typeface="Cambria"/>
              </a:rPr>
              <a:t>grams</a:t>
            </a:r>
            <a:r>
              <a:rPr lang="ro-RO" sz="2200" b="1" dirty="0">
                <a:latin typeface="Cambria"/>
              </a:rPr>
              <a:t> of butter+50 </a:t>
            </a:r>
            <a:r>
              <a:rPr lang="ro-RO" sz="2200" b="1" err="1">
                <a:latin typeface="Cambria"/>
              </a:rPr>
              <a:t>grams</a:t>
            </a:r>
            <a:r>
              <a:rPr lang="ro-RO" sz="2200" b="1" dirty="0">
                <a:latin typeface="Cambria"/>
              </a:rPr>
              <a:t> of </a:t>
            </a:r>
            <a:r>
              <a:rPr lang="ro-RO" sz="2200" b="1" err="1">
                <a:latin typeface="Cambria"/>
              </a:rPr>
              <a:t>oil</a:t>
            </a:r>
            <a:endParaRPr lang="ro-RO" sz="2200" b="1">
              <a:latin typeface="Cambria"/>
            </a:endParaRPr>
          </a:p>
          <a:p>
            <a:r>
              <a:rPr lang="ro-RO" sz="2200" b="1" dirty="0">
                <a:latin typeface="Cambria"/>
              </a:rPr>
              <a:t>e) 2 </a:t>
            </a:r>
            <a:r>
              <a:rPr lang="ro-RO" sz="2200" b="1" err="1">
                <a:latin typeface="Cambria"/>
              </a:rPr>
              <a:t>yolks</a:t>
            </a:r>
            <a:endParaRPr lang="ro-RO" sz="2200" b="1">
              <a:latin typeface="Cambria"/>
            </a:endParaRPr>
          </a:p>
          <a:p>
            <a:r>
              <a:rPr lang="ro-RO" sz="2200" b="1" dirty="0">
                <a:latin typeface="Cambria"/>
              </a:rPr>
              <a:t>f) 1 </a:t>
            </a:r>
            <a:r>
              <a:rPr lang="ro-RO" sz="2200" b="1" err="1">
                <a:latin typeface="Cambria"/>
              </a:rPr>
              <a:t>lemon</a:t>
            </a:r>
            <a:r>
              <a:rPr lang="ro-RO" sz="2200" b="1" dirty="0">
                <a:latin typeface="Cambria"/>
              </a:rPr>
              <a:t> </a:t>
            </a:r>
            <a:r>
              <a:rPr lang="ro-RO" sz="2200" b="1" err="1">
                <a:latin typeface="Cambria"/>
              </a:rPr>
              <a:t>peel</a:t>
            </a:r>
            <a:endParaRPr lang="ro-RO" sz="2200" b="1">
              <a:latin typeface="Cambria"/>
            </a:endParaRPr>
          </a:p>
          <a:p>
            <a:r>
              <a:rPr lang="ro-RO" sz="2200" b="1" dirty="0">
                <a:latin typeface="Cambria"/>
              </a:rPr>
              <a:t>g) 10 </a:t>
            </a:r>
            <a:r>
              <a:rPr lang="ro-RO" sz="2200" b="1" err="1">
                <a:latin typeface="Cambria"/>
              </a:rPr>
              <a:t>grams</a:t>
            </a:r>
            <a:r>
              <a:rPr lang="ro-RO" sz="2200" b="1" dirty="0">
                <a:latin typeface="Cambria"/>
              </a:rPr>
              <a:t> of </a:t>
            </a:r>
            <a:r>
              <a:rPr lang="ro-RO" sz="2200" b="1" err="1">
                <a:latin typeface="Cambria"/>
              </a:rPr>
              <a:t>dry</a:t>
            </a:r>
            <a:r>
              <a:rPr lang="ro-RO" sz="2200" b="1" dirty="0">
                <a:latin typeface="Cambria"/>
              </a:rPr>
              <a:t> </a:t>
            </a:r>
            <a:r>
              <a:rPr lang="ro-RO" sz="2200" b="1" err="1">
                <a:latin typeface="Cambria"/>
              </a:rPr>
              <a:t>yeast</a:t>
            </a:r>
            <a:endParaRPr lang="ro-RO" sz="2200" b="1">
              <a:latin typeface="Cambria"/>
            </a:endParaRPr>
          </a:p>
          <a:p>
            <a:r>
              <a:rPr lang="ro-RO" sz="2200" b="1" dirty="0">
                <a:latin typeface="Cambria"/>
              </a:rPr>
              <a:t>     25 </a:t>
            </a:r>
            <a:r>
              <a:rPr lang="ro-RO" sz="2200" b="1" err="1">
                <a:latin typeface="Cambria"/>
              </a:rPr>
              <a:t>grams</a:t>
            </a:r>
            <a:r>
              <a:rPr lang="ro-RO" sz="2200" b="1" dirty="0">
                <a:latin typeface="Cambria"/>
              </a:rPr>
              <a:t> of </a:t>
            </a:r>
            <a:r>
              <a:rPr lang="ro-RO" sz="2200" b="1" err="1">
                <a:latin typeface="Cambria"/>
              </a:rPr>
              <a:t>fresh</a:t>
            </a:r>
            <a:r>
              <a:rPr lang="ro-RO" sz="2200" b="1" dirty="0">
                <a:latin typeface="Cambria"/>
              </a:rPr>
              <a:t> </a:t>
            </a:r>
            <a:r>
              <a:rPr lang="ro-RO" sz="2200" b="1" err="1">
                <a:latin typeface="Cambria"/>
              </a:rPr>
              <a:t>yeast</a:t>
            </a:r>
            <a:endParaRPr lang="ro-RO" sz="2200" b="1">
              <a:latin typeface="Cambria"/>
            </a:endParaRPr>
          </a:p>
          <a:p>
            <a:r>
              <a:rPr lang="ro-RO" sz="2200" b="1" dirty="0">
                <a:latin typeface="Cambria"/>
              </a:rPr>
              <a:t>h) 1 </a:t>
            </a:r>
            <a:r>
              <a:rPr lang="ro-RO" sz="2200" b="1" err="1">
                <a:latin typeface="Cambria"/>
              </a:rPr>
              <a:t>pinch</a:t>
            </a:r>
            <a:r>
              <a:rPr lang="ro-RO" sz="2200" b="1" dirty="0">
                <a:latin typeface="Cambria"/>
              </a:rPr>
              <a:t> of salt</a:t>
            </a:r>
          </a:p>
          <a:p>
            <a:endParaRPr lang="ro-RO" sz="2200" b="1" dirty="0">
              <a:latin typeface="Cambria"/>
            </a:endParaRPr>
          </a:p>
        </p:txBody>
      </p:sp>
    </p:spTree>
    <p:extLst>
      <p:ext uri="{BB962C8B-B14F-4D97-AF65-F5344CB8AC3E}">
        <p14:creationId xmlns:p14="http://schemas.microsoft.com/office/powerpoint/2010/main" val="465765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2" id="{1ABBEA44-2CE6-4967-AB96-F3B497DCFE69}" vid="{E45A31B8-4B7F-4424-86E3-2AFDDCAE7767}"/>
    </a:ext>
  </a:extLst>
</a:theme>
</file>

<file path=docProps/app.xml><?xml version="1.0" encoding="utf-8"?>
<Properties xmlns="http://schemas.openxmlformats.org/officeDocument/2006/extended-properties" xmlns:vt="http://schemas.openxmlformats.org/officeDocument/2006/docPropsVTypes">
  <Template/>
  <TotalTime>26</TotalTime>
  <Words>48</Words>
  <Application>Microsoft Office PowerPoint</Application>
  <PresentationFormat>Ecran lat</PresentationFormat>
  <Paragraphs>2</Paragraphs>
  <Slides>17</Slides>
  <Notes>0</Notes>
  <HiddenSlides>0</HiddenSlides>
  <MMClips>0</MMClips>
  <ScaleCrop>false</ScaleCrop>
  <HeadingPairs>
    <vt:vector size="4" baseType="variant">
      <vt:variant>
        <vt:lpstr>Temă</vt:lpstr>
      </vt:variant>
      <vt:variant>
        <vt:i4>1</vt:i4>
      </vt:variant>
      <vt:variant>
        <vt:lpstr>Titluri diapozitive</vt:lpstr>
      </vt:variant>
      <vt:variant>
        <vt:i4>17</vt:i4>
      </vt:variant>
    </vt:vector>
  </HeadingPairs>
  <TitlesOfParts>
    <vt:vector size="18" baseType="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dc:creator>
  <cp:lastModifiedBy>RĂDUȚ DENISA-MAGDALENA</cp:lastModifiedBy>
  <cp:revision>8</cp:revision>
  <dcterms:created xsi:type="dcterms:W3CDTF">2021-03-10T19:57:18Z</dcterms:created>
  <dcterms:modified xsi:type="dcterms:W3CDTF">2021-05-26T15:53:10Z</dcterms:modified>
</cp:coreProperties>
</file>