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72" r:id="rId2"/>
    <p:sldId id="256" r:id="rId3"/>
    <p:sldId id="257" r:id="rId4"/>
    <p:sldId id="259" r:id="rId5"/>
    <p:sldId id="318" r:id="rId6"/>
    <p:sldId id="319" r:id="rId7"/>
    <p:sldId id="263" r:id="rId8"/>
    <p:sldId id="326" r:id="rId9"/>
    <p:sldId id="329" r:id="rId10"/>
    <p:sldId id="330" r:id="rId11"/>
    <p:sldId id="320" r:id="rId12"/>
    <p:sldId id="287" r:id="rId13"/>
    <p:sldId id="265" r:id="rId14"/>
    <p:sldId id="291" r:id="rId15"/>
    <p:sldId id="296" r:id="rId16"/>
    <p:sldId id="267" r:id="rId17"/>
    <p:sldId id="268" r:id="rId18"/>
    <p:sldId id="294" r:id="rId19"/>
    <p:sldId id="293" r:id="rId20"/>
    <p:sldId id="316" r:id="rId21"/>
    <p:sldId id="289" r:id="rId22"/>
    <p:sldId id="311" r:id="rId23"/>
    <p:sldId id="313" r:id="rId24"/>
    <p:sldId id="312" r:id="rId25"/>
    <p:sldId id="314" r:id="rId26"/>
    <p:sldId id="315" r:id="rId27"/>
    <p:sldId id="309" r:id="rId28"/>
    <p:sldId id="271" r:id="rId29"/>
    <p:sldId id="321" r:id="rId30"/>
    <p:sldId id="299" r:id="rId31"/>
    <p:sldId id="298" r:id="rId32"/>
    <p:sldId id="306" r:id="rId33"/>
    <p:sldId id="307" r:id="rId34"/>
    <p:sldId id="273" r:id="rId35"/>
    <p:sldId id="322" r:id="rId36"/>
    <p:sldId id="305" r:id="rId37"/>
    <p:sldId id="310" r:id="rId38"/>
    <p:sldId id="304" r:id="rId39"/>
    <p:sldId id="274" r:id="rId40"/>
    <p:sldId id="301" r:id="rId41"/>
    <p:sldId id="275" r:id="rId42"/>
    <p:sldId id="277" r:id="rId43"/>
    <p:sldId id="327" r:id="rId44"/>
    <p:sldId id="332" r:id="rId45"/>
    <p:sldId id="334"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5A7"/>
    <a:srgbClr val="C2E41A"/>
    <a:srgbClr val="D5ED5D"/>
    <a:srgbClr val="96B014"/>
    <a:srgbClr val="CCE93B"/>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871" autoAdjust="0"/>
  </p:normalViewPr>
  <p:slideViewPr>
    <p:cSldViewPr>
      <p:cViewPr varScale="1">
        <p:scale>
          <a:sx n="65" d="100"/>
          <a:sy n="65" d="100"/>
        </p:scale>
        <p:origin x="151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FA22D2-3017-4572-98FE-90ED911FB712}" type="datetimeFigureOut">
              <a:rPr lang="en-US" smtClean="0"/>
              <a:t>3/19/2022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B0652-E645-41FD-ABD5-68452DD909EC}" type="slidenum">
              <a:rPr lang="en-US" smtClean="0"/>
              <a:t>‹#›</a:t>
            </a:fld>
            <a:endParaRPr lang="en-US"/>
          </a:p>
        </p:txBody>
      </p:sp>
    </p:spTree>
    <p:extLst>
      <p:ext uri="{BB962C8B-B14F-4D97-AF65-F5344CB8AC3E}">
        <p14:creationId xmlns:p14="http://schemas.microsoft.com/office/powerpoint/2010/main" val="452099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B0652-E645-41FD-ABD5-68452DD909EC}" type="slidenum">
              <a:rPr lang="en-US" smtClean="0"/>
              <a:t>14</a:t>
            </a:fld>
            <a:endParaRPr lang="en-US"/>
          </a:p>
        </p:txBody>
      </p:sp>
    </p:spTree>
    <p:extLst>
      <p:ext uri="{BB962C8B-B14F-4D97-AF65-F5344CB8AC3E}">
        <p14:creationId xmlns:p14="http://schemas.microsoft.com/office/powerpoint/2010/main" val="315158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B0652-E645-41FD-ABD5-68452DD909EC}" type="slidenum">
              <a:rPr lang="en-US" smtClean="0"/>
              <a:t>16</a:t>
            </a:fld>
            <a:endParaRPr lang="en-US"/>
          </a:p>
        </p:txBody>
      </p:sp>
    </p:spTree>
    <p:extLst>
      <p:ext uri="{BB962C8B-B14F-4D97-AF65-F5344CB8AC3E}">
        <p14:creationId xmlns:p14="http://schemas.microsoft.com/office/powerpoint/2010/main" val="152261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muntii-fagaras.ro/img/custura-saratii.jp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ro.wikipedia.org/wiki/Metru" TargetMode="External"/><Relationship Id="rId2" Type="http://schemas.openxmlformats.org/officeDocument/2006/relationships/hyperlink" Target="https://ro.wikipedia.org/wiki/V%C3%A2rf_muntos"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s://ro.wikipedia.org/wiki/V%C3%A2rful_Negoiu,_Mun%C8%9Bii_F%C4%83g%C4%83ra%C8%99" TargetMode="External"/><Relationship Id="rId4" Type="http://schemas.openxmlformats.org/officeDocument/2006/relationships/hyperlink" Target="https://ro.wikipedia.org/wiki/V%C3%A2rful_Moldoveanu,_Mun%C8%9Bii_F%C4%83g%C4%83ra%C8%99"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ma\Desktop\ppt Fagaras\DSC01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52" y="0"/>
            <a:ext cx="950475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436140"/>
            <a:ext cx="8229599" cy="830997"/>
          </a:xfrm>
          <a:prstGeom prst="rect">
            <a:avLst/>
          </a:prstGeom>
          <a:noFill/>
        </p:spPr>
        <p:txBody>
          <a:bodyPr wrap="square" rtlCol="0">
            <a:spAutoFit/>
          </a:bodyPr>
          <a:lstStyle/>
          <a:p>
            <a:pPr algn="ctr"/>
            <a:r>
              <a:rPr lang="en-US" sz="4800" dirty="0">
                <a:solidFill>
                  <a:srgbClr val="FFFF00"/>
                </a:solidFill>
              </a:rPr>
              <a:t>THE </a:t>
            </a:r>
            <a:r>
              <a:rPr lang="ro-RO" sz="4800" dirty="0">
                <a:solidFill>
                  <a:srgbClr val="FFFF00"/>
                </a:solidFill>
              </a:rPr>
              <a:t> FĂGĂRAȘ MOUNTAINS</a:t>
            </a:r>
            <a:endParaRPr lang="en-US" sz="4800" dirty="0">
              <a:solidFill>
                <a:srgbClr val="FFFF00"/>
              </a:solidFill>
            </a:endParaRPr>
          </a:p>
        </p:txBody>
      </p:sp>
    </p:spTree>
    <p:extLst>
      <p:ext uri="{BB962C8B-B14F-4D97-AF65-F5344CB8AC3E}">
        <p14:creationId xmlns:p14="http://schemas.microsoft.com/office/powerpoint/2010/main" val="2921163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Închidere Transfăgărășan 2020. Data de la care circulația va fi interzisă  și când se va deschide traseul în 2021 - B1TV.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descr="C:\Users\Mama\Desktop\excursie-transfagaras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84" y="1143000"/>
            <a:ext cx="8577841" cy="5715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 y="217668"/>
            <a:ext cx="9144000" cy="1200329"/>
          </a:xfrm>
          <a:prstGeom prst="rect">
            <a:avLst/>
          </a:prstGeom>
          <a:solidFill>
            <a:srgbClr val="E8F5A7"/>
          </a:solidFill>
        </p:spPr>
        <p:txBody>
          <a:bodyPr wrap="square" rtlCol="0">
            <a:spAutoFit/>
          </a:bodyPr>
          <a:lstStyle/>
          <a:p>
            <a:pPr marL="342900" indent="-342900">
              <a:buFont typeface="Arial" pitchFamily="34" charset="0"/>
              <a:buChar char="•"/>
            </a:pPr>
            <a:r>
              <a:rPr lang="en-US" sz="2400" dirty="0"/>
              <a:t>in summer, the access to </a:t>
            </a:r>
            <a:r>
              <a:rPr lang="en-US" sz="2400" dirty="0" err="1"/>
              <a:t>Bâlea</a:t>
            </a:r>
            <a:r>
              <a:rPr lang="en-US" sz="2400" dirty="0"/>
              <a:t> Lake  is made on TRANSFĂGĂRĂȘAN, </a:t>
            </a:r>
          </a:p>
          <a:p>
            <a:r>
              <a:rPr lang="en-US" sz="2400" dirty="0"/>
              <a:t> one of the most spectacular roads in Europe, built between 1970 and 1974</a:t>
            </a:r>
          </a:p>
        </p:txBody>
      </p:sp>
    </p:spTree>
    <p:extLst>
      <p:ext uri="{BB962C8B-B14F-4D97-AF65-F5344CB8AC3E}">
        <p14:creationId xmlns:p14="http://schemas.microsoft.com/office/powerpoint/2010/main" val="3547334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ma\Desktop\20200621_140929-1-1200x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855"/>
            <a:ext cx="9125525" cy="6844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95762" y="304800"/>
            <a:ext cx="5638799" cy="1569660"/>
          </a:xfrm>
          <a:prstGeom prst="rect">
            <a:avLst/>
          </a:prstGeom>
          <a:solidFill>
            <a:srgbClr val="E8F5A7"/>
          </a:solidFill>
        </p:spPr>
        <p:txBody>
          <a:bodyPr wrap="square" rtlCol="0">
            <a:spAutoFit/>
          </a:bodyPr>
          <a:lstStyle/>
          <a:p>
            <a:pPr marL="342900" lvl="0" indent="-342900">
              <a:buFont typeface="Arial" pitchFamily="34" charset="0"/>
              <a:buChar char="•"/>
            </a:pPr>
            <a:r>
              <a:rPr lang="en-US" sz="2400" dirty="0"/>
              <a:t>The vegetal clothing of the </a:t>
            </a:r>
            <a:r>
              <a:rPr lang="en-US" sz="2400" dirty="0" err="1"/>
              <a:t>Făgăraș</a:t>
            </a:r>
            <a:r>
              <a:rPr lang="en-US" sz="2400" dirty="0"/>
              <a:t>  Mountains is very rich and varied.  </a:t>
            </a:r>
          </a:p>
          <a:p>
            <a:pPr marL="342900" lvl="0" indent="-342900">
              <a:buFont typeface="Arial" pitchFamily="34" charset="0"/>
              <a:buChar char="•"/>
            </a:pPr>
            <a:r>
              <a:rPr lang="en-US" sz="2400" dirty="0"/>
              <a:t>The vegetation differs in altitude, forming distinct areas and layers.</a:t>
            </a:r>
          </a:p>
        </p:txBody>
      </p:sp>
    </p:spTree>
    <p:extLst>
      <p:ext uri="{BB962C8B-B14F-4D97-AF65-F5344CB8AC3E}">
        <p14:creationId xmlns:p14="http://schemas.microsoft.com/office/powerpoint/2010/main" val="3842146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1600200"/>
            <a:ext cx="4343400" cy="4821527"/>
          </a:xfrm>
          <a:solidFill>
            <a:srgbClr val="E8F5A7"/>
          </a:solidFill>
        </p:spPr>
        <p:txBody>
          <a:bodyPr>
            <a:normAutofit fontScale="77500" lnSpcReduction="20000"/>
          </a:bodyPr>
          <a:lstStyle/>
          <a:p>
            <a:r>
              <a:rPr lang="en-US" sz="2400" i="1" dirty="0"/>
              <a:t> </a:t>
            </a:r>
            <a:endParaRPr lang="ro-RO" sz="2400" i="1" dirty="0"/>
          </a:p>
          <a:p>
            <a:endParaRPr lang="ro-RO" sz="2400" i="1" dirty="0"/>
          </a:p>
          <a:p>
            <a:endParaRPr lang="ro-RO" sz="2400" i="1" dirty="0"/>
          </a:p>
          <a:p>
            <a:endParaRPr lang="en-US" sz="2400" i="1" dirty="0"/>
          </a:p>
          <a:p>
            <a:r>
              <a:rPr lang="en-US" dirty="0"/>
              <a:t>at the foot of the mountains there is the oak forest layer (Quercus </a:t>
            </a:r>
            <a:r>
              <a:rPr lang="en-US" dirty="0" err="1"/>
              <a:t>robur</a:t>
            </a:r>
            <a:r>
              <a:rPr lang="en-US" dirty="0"/>
              <a:t>), with lobed leaves and acorn-like fruit, eaten with pleasure by wild pigs</a:t>
            </a:r>
          </a:p>
          <a:p>
            <a:r>
              <a:rPr lang="en-US" dirty="0"/>
              <a:t>the wood of the tree is precious, used in construction and </a:t>
            </a:r>
            <a:r>
              <a:rPr lang="ro-RO" dirty="0"/>
              <a:t>the production of </a:t>
            </a:r>
            <a:r>
              <a:rPr lang="en-US" dirty="0"/>
              <a:t>luxury furniture.</a:t>
            </a:r>
          </a:p>
        </p:txBody>
      </p:sp>
      <p:pic>
        <p:nvPicPr>
          <p:cNvPr id="4098" name="Picture 2" descr="C:\Users\Mama\Desktop\ppt Fagaras\quercus-robur-le-azinovj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308" y="228600"/>
            <a:ext cx="4267200" cy="245932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ama\Desktop\ppt Fagaras\Quercus_robur_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45277"/>
            <a:ext cx="3944892" cy="525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571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0" y="2243724"/>
            <a:ext cx="3581400" cy="3962400"/>
          </a:xfrm>
          <a:solidFill>
            <a:srgbClr val="C2E41A"/>
          </a:solidFill>
        </p:spPr>
        <p:txBody>
          <a:bodyPr>
            <a:normAutofit/>
          </a:bodyPr>
          <a:lstStyle/>
          <a:p>
            <a:r>
              <a:rPr lang="en-US" sz="2400" dirty="0"/>
              <a:t> the beech forest begins above(Fagus sylvatica) making up the truly great forests </a:t>
            </a:r>
          </a:p>
          <a:p>
            <a:r>
              <a:rPr lang="en-US" sz="2400" dirty="0"/>
              <a:t>beech, the fruit of the beech tree, has been used since ancient times for a certain type of oil and for pig feed.</a:t>
            </a:r>
            <a:endParaRPr lang="ro-RO" sz="2400" dirty="0"/>
          </a:p>
        </p:txBody>
      </p:sp>
      <p:pic>
        <p:nvPicPr>
          <p:cNvPr id="3077" name="Picture 5" descr="C:\Users\Mama\Desktop\ppt Fagaras\f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45720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Mama\Desktop\ppt Fagaras\Fagus-sylvatica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81000"/>
            <a:ext cx="2438400" cy="1862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31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152400"/>
            <a:ext cx="4928958" cy="914399"/>
          </a:xfrm>
        </p:spPr>
        <p:txBody>
          <a:bodyPr>
            <a:normAutofit fontScale="92500" lnSpcReduction="20000"/>
          </a:bodyPr>
          <a:lstStyle/>
          <a:p>
            <a:pPr marL="0" indent="0">
              <a:buNone/>
            </a:pPr>
            <a:r>
              <a:rPr lang="en-US" sz="2400" dirty="0"/>
              <a:t>In the clearings of the beech forests, as well as  on the shores of the waters we encounter:</a:t>
            </a:r>
          </a:p>
        </p:txBody>
      </p:sp>
      <p:sp>
        <p:nvSpPr>
          <p:cNvPr id="4" name="TextBox 3"/>
          <p:cNvSpPr txBox="1"/>
          <p:nvPr/>
        </p:nvSpPr>
        <p:spPr>
          <a:xfrm>
            <a:off x="152401" y="383759"/>
            <a:ext cx="2350250" cy="3416320"/>
          </a:xfrm>
          <a:prstGeom prst="rect">
            <a:avLst/>
          </a:prstGeom>
          <a:solidFill>
            <a:srgbClr val="E8F5A7"/>
          </a:solidFill>
        </p:spPr>
        <p:txBody>
          <a:bodyPr wrap="square" rtlCol="0">
            <a:spAutoFit/>
          </a:bodyPr>
          <a:lstStyle/>
          <a:p>
            <a:r>
              <a:rPr lang="en-US" sz="2400" b="1" dirty="0">
                <a:solidFill>
                  <a:srgbClr val="C00000"/>
                </a:solidFill>
                <a:latin typeface="Calibri" pitchFamily="34" charset="0"/>
                <a:cs typeface="Calibri" pitchFamily="34" charset="0"/>
              </a:rPr>
              <a:t>The Brown willow</a:t>
            </a:r>
          </a:p>
          <a:p>
            <a:r>
              <a:rPr lang="en-US" sz="2400" b="1" dirty="0">
                <a:solidFill>
                  <a:srgbClr val="C00000"/>
                </a:solidFill>
                <a:latin typeface="Calibri" pitchFamily="34" charset="0"/>
                <a:cs typeface="Calibri" pitchFamily="34" charset="0"/>
              </a:rPr>
              <a:t>(Salix </a:t>
            </a:r>
            <a:r>
              <a:rPr lang="en-US" sz="2400" b="1" dirty="0" err="1">
                <a:solidFill>
                  <a:srgbClr val="C00000"/>
                </a:solidFill>
                <a:latin typeface="Calibri" pitchFamily="34" charset="0"/>
                <a:cs typeface="Calibri" pitchFamily="34" charset="0"/>
              </a:rPr>
              <a:t>caprea</a:t>
            </a:r>
            <a:r>
              <a:rPr lang="en-US" sz="2400" b="1" dirty="0">
                <a:solidFill>
                  <a:srgbClr val="C00000"/>
                </a:solidFill>
                <a:latin typeface="Calibri" pitchFamily="34" charset="0"/>
                <a:cs typeface="Calibri" pitchFamily="34" charset="0"/>
              </a:rPr>
              <a:t>)</a:t>
            </a:r>
          </a:p>
          <a:p>
            <a:pPr marL="342900" indent="-342900">
              <a:buFont typeface="Arial" panose="020B0604020202020204" pitchFamily="34" charset="0"/>
              <a:buChar char="•"/>
            </a:pPr>
            <a:r>
              <a:rPr lang="en-US" sz="2400" b="1" dirty="0">
                <a:solidFill>
                  <a:srgbClr val="C00000"/>
                </a:solidFill>
                <a:latin typeface="Calibri" pitchFamily="34" charset="0"/>
                <a:cs typeface="Calibri" pitchFamily="34" charset="0"/>
              </a:rPr>
              <a:t>Its  bark contains a substance used to prepare aspirin</a:t>
            </a:r>
            <a:endParaRPr lang="ro-RO" sz="2400" b="1" dirty="0">
              <a:solidFill>
                <a:srgbClr val="C00000"/>
              </a:solidFill>
              <a:latin typeface="Calibri" pitchFamily="34" charset="0"/>
              <a:cs typeface="Calibri" pitchFamily="34" charset="0"/>
            </a:endParaRPr>
          </a:p>
        </p:txBody>
      </p:sp>
      <p:sp>
        <p:nvSpPr>
          <p:cNvPr id="5" name="TextBox 4"/>
          <p:cNvSpPr txBox="1"/>
          <p:nvPr/>
        </p:nvSpPr>
        <p:spPr>
          <a:xfrm>
            <a:off x="152401" y="3990338"/>
            <a:ext cx="2648529" cy="2308324"/>
          </a:xfrm>
          <a:prstGeom prst="rect">
            <a:avLst/>
          </a:prstGeom>
          <a:solidFill>
            <a:srgbClr val="C2E41A"/>
          </a:solidFill>
        </p:spPr>
        <p:txBody>
          <a:bodyPr wrap="square" rtlCol="0">
            <a:spAutoFit/>
          </a:bodyPr>
          <a:lstStyle/>
          <a:p>
            <a:pPr algn="ctr"/>
            <a:r>
              <a:rPr lang="en-US" sz="2400" b="1" dirty="0">
                <a:solidFill>
                  <a:srgbClr val="C00000"/>
                </a:solidFill>
              </a:rPr>
              <a:t>The trembling poplar</a:t>
            </a:r>
          </a:p>
          <a:p>
            <a:r>
              <a:rPr lang="en-US" sz="2400" b="1" dirty="0">
                <a:solidFill>
                  <a:srgbClr val="C00000"/>
                </a:solidFill>
              </a:rPr>
              <a:t>(Populus tremula) </a:t>
            </a:r>
            <a:endParaRPr lang="ro-RO" sz="2400" dirty="0"/>
          </a:p>
          <a:p>
            <a:pPr marL="342900" indent="-342900">
              <a:buFont typeface="Arial" pitchFamily="34" charset="0"/>
              <a:buChar char="•"/>
            </a:pPr>
            <a:r>
              <a:rPr lang="en-US" sz="2400" dirty="0"/>
              <a:t> its leaves tremble  at the slightest breeze</a:t>
            </a:r>
          </a:p>
        </p:txBody>
      </p:sp>
      <p:sp>
        <p:nvSpPr>
          <p:cNvPr id="6" name="TextBox 5"/>
          <p:cNvSpPr txBox="1"/>
          <p:nvPr/>
        </p:nvSpPr>
        <p:spPr>
          <a:xfrm>
            <a:off x="6550241" y="1066800"/>
            <a:ext cx="2335896" cy="830997"/>
          </a:xfrm>
          <a:prstGeom prst="rect">
            <a:avLst/>
          </a:prstGeom>
          <a:noFill/>
        </p:spPr>
        <p:txBody>
          <a:bodyPr wrap="none" rtlCol="0">
            <a:spAutoFit/>
          </a:bodyPr>
          <a:lstStyle/>
          <a:p>
            <a:r>
              <a:rPr lang="en-US" sz="2400" b="1" dirty="0">
                <a:solidFill>
                  <a:srgbClr val="C00000"/>
                </a:solidFill>
              </a:rPr>
              <a:t>The black alder</a:t>
            </a:r>
          </a:p>
          <a:p>
            <a:r>
              <a:rPr lang="en-US" sz="2400" b="1" dirty="0">
                <a:solidFill>
                  <a:srgbClr val="C00000"/>
                </a:solidFill>
              </a:rPr>
              <a:t>(Alnus </a:t>
            </a:r>
            <a:r>
              <a:rPr lang="en-US" sz="2400" b="1" dirty="0" err="1">
                <a:solidFill>
                  <a:srgbClr val="C00000"/>
                </a:solidFill>
              </a:rPr>
              <a:t>glutinosa</a:t>
            </a:r>
            <a:r>
              <a:rPr lang="en-US" sz="2400" b="1" dirty="0">
                <a:solidFill>
                  <a:srgbClr val="C00000"/>
                </a:solidFill>
              </a:rPr>
              <a:t>)</a:t>
            </a:r>
            <a:endParaRPr lang="ro-RO" sz="2400" b="1" dirty="0">
              <a:solidFill>
                <a:srgbClr val="C00000"/>
              </a:solidFill>
            </a:endParaRPr>
          </a:p>
        </p:txBody>
      </p:sp>
      <p:pic>
        <p:nvPicPr>
          <p:cNvPr id="6150" name="Picture 6" descr="C:\Users\Mama\Desktop\ppt Fagaras\8683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9466" y="1897797"/>
            <a:ext cx="2695881" cy="3881505"/>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Mama\Desktop\ppt Fagaras\salix caprea-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829" y="1313688"/>
            <a:ext cx="3347835" cy="240625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PopulusTremula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267199"/>
            <a:ext cx="2667000" cy="2000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4664" y="5267324"/>
            <a:ext cx="3273135" cy="1200329"/>
          </a:xfrm>
          <a:prstGeom prst="rect">
            <a:avLst/>
          </a:prstGeom>
          <a:solidFill>
            <a:srgbClr val="E8F5A7"/>
          </a:solidFill>
        </p:spPr>
        <p:txBody>
          <a:bodyPr wrap="square" rtlCol="0">
            <a:spAutoFit/>
          </a:bodyPr>
          <a:lstStyle/>
          <a:p>
            <a:pPr marL="342900" indent="-342900">
              <a:buFont typeface="Arial" pitchFamily="34" charset="0"/>
              <a:buChar char="•"/>
            </a:pPr>
            <a:r>
              <a:rPr lang="en-US" sz="2400" dirty="0"/>
              <a:t>Its  bark contains  a substance    used at  dyeing</a:t>
            </a:r>
          </a:p>
        </p:txBody>
      </p:sp>
    </p:spTree>
    <p:extLst>
      <p:ext uri="{BB962C8B-B14F-4D97-AF65-F5344CB8AC3E}">
        <p14:creationId xmlns:p14="http://schemas.microsoft.com/office/powerpoint/2010/main" val="3017840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3964" y="479212"/>
            <a:ext cx="3985130" cy="461665"/>
          </a:xfrm>
          <a:prstGeom prst="rect">
            <a:avLst/>
          </a:prstGeom>
          <a:solidFill>
            <a:srgbClr val="E8F5A7"/>
          </a:solidFill>
        </p:spPr>
        <p:txBody>
          <a:bodyPr wrap="none" rtlCol="0">
            <a:spAutoFit/>
          </a:bodyPr>
          <a:lstStyle/>
          <a:p>
            <a:r>
              <a:rPr lang="en-US" sz="2400" b="1" dirty="0">
                <a:solidFill>
                  <a:srgbClr val="C00000"/>
                </a:solidFill>
              </a:rPr>
              <a:t>The </a:t>
            </a:r>
            <a:r>
              <a:rPr lang="ro-RO" sz="2400" b="1" dirty="0">
                <a:solidFill>
                  <a:srgbClr val="C00000"/>
                </a:solidFill>
              </a:rPr>
              <a:t>Raspberry (Rubus idaeus)</a:t>
            </a:r>
          </a:p>
        </p:txBody>
      </p:sp>
      <p:sp>
        <p:nvSpPr>
          <p:cNvPr id="8" name="TextBox 7"/>
          <p:cNvSpPr txBox="1"/>
          <p:nvPr/>
        </p:nvSpPr>
        <p:spPr>
          <a:xfrm>
            <a:off x="4648200" y="2133600"/>
            <a:ext cx="4419600" cy="1569660"/>
          </a:xfrm>
          <a:prstGeom prst="rect">
            <a:avLst/>
          </a:prstGeom>
          <a:solidFill>
            <a:srgbClr val="C2E41A"/>
          </a:solidFill>
        </p:spPr>
        <p:txBody>
          <a:bodyPr wrap="square" rtlCol="0">
            <a:spAutoFit/>
          </a:bodyPr>
          <a:lstStyle/>
          <a:p>
            <a:r>
              <a:rPr lang="en-US" sz="2400" b="1" dirty="0">
                <a:solidFill>
                  <a:srgbClr val="C00000"/>
                </a:solidFill>
              </a:rPr>
              <a:t>The Black</a:t>
            </a:r>
            <a:r>
              <a:rPr lang="ro-RO" sz="2400" b="1" dirty="0">
                <a:solidFill>
                  <a:srgbClr val="C00000"/>
                </a:solidFill>
              </a:rPr>
              <a:t>berry</a:t>
            </a:r>
            <a:r>
              <a:rPr lang="en-US" sz="2400" b="1" dirty="0">
                <a:solidFill>
                  <a:srgbClr val="C00000"/>
                </a:solidFill>
              </a:rPr>
              <a:t> (Rubus </a:t>
            </a:r>
            <a:r>
              <a:rPr lang="en-US" sz="2400" b="1" dirty="0" err="1">
                <a:solidFill>
                  <a:srgbClr val="C00000"/>
                </a:solidFill>
              </a:rPr>
              <a:t>fruticosus</a:t>
            </a:r>
            <a:r>
              <a:rPr lang="en-US" sz="2400" b="1" dirty="0">
                <a:solidFill>
                  <a:srgbClr val="C00000"/>
                </a:solidFill>
              </a:rPr>
              <a:t>) </a:t>
            </a:r>
          </a:p>
          <a:p>
            <a:pPr marL="342900" indent="-342900">
              <a:buFont typeface="Arial" panose="020B0604020202020204" pitchFamily="34" charset="0"/>
              <a:buChar char="•"/>
            </a:pPr>
            <a:r>
              <a:rPr lang="en-US" sz="2400" dirty="0"/>
              <a:t> the fruit is eaten fresh or </a:t>
            </a:r>
            <a:r>
              <a:rPr lang="ro-RO" sz="2400" dirty="0"/>
              <a:t>cooked</a:t>
            </a:r>
          </a:p>
        </p:txBody>
      </p:sp>
      <p:pic>
        <p:nvPicPr>
          <p:cNvPr id="6148" name="Picture 4" descr="C:\Users\Mama\Desktop\ppt Fagaras\1024px-20130714Himbeere_Schwetzinger_Hardt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964" y="2590800"/>
            <a:ext cx="4371986" cy="327898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Mama\Desktop\ppt Fagaras\1024px-Ripe,_ripening,_and_green_blackberr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810000"/>
            <a:ext cx="4382438"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3964" y="930487"/>
            <a:ext cx="4419600" cy="1569660"/>
          </a:xfrm>
          <a:prstGeom prst="rect">
            <a:avLst/>
          </a:prstGeom>
          <a:solidFill>
            <a:srgbClr val="E8F5A7"/>
          </a:solidFill>
        </p:spPr>
        <p:txBody>
          <a:bodyPr wrap="square" rtlCol="0">
            <a:spAutoFit/>
          </a:bodyPr>
          <a:lstStyle/>
          <a:p>
            <a:pPr marL="342900" indent="-342900">
              <a:buFont typeface="Arial" pitchFamily="34" charset="0"/>
              <a:buChar char="•"/>
            </a:pPr>
            <a:r>
              <a:rPr lang="en-US" sz="2400" dirty="0"/>
              <a:t>xylitol is extracted from it, an artificial sweetener used mainly in the treatment and prevention of dental cavities</a:t>
            </a:r>
          </a:p>
        </p:txBody>
      </p:sp>
    </p:spTree>
    <p:extLst>
      <p:ext uri="{BB962C8B-B14F-4D97-AF65-F5344CB8AC3E}">
        <p14:creationId xmlns:p14="http://schemas.microsoft.com/office/powerpoint/2010/main" val="2567552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992" y="149230"/>
            <a:ext cx="2971800" cy="1828800"/>
          </a:xfrm>
          <a:solidFill>
            <a:srgbClr val="E8F5A7"/>
          </a:solidFill>
        </p:spPr>
        <p:txBody>
          <a:bodyPr>
            <a:normAutofit fontScale="62500" lnSpcReduction="20000"/>
          </a:bodyPr>
          <a:lstStyle/>
          <a:p>
            <a:pPr marL="0" indent="0">
              <a:buNone/>
            </a:pPr>
            <a:endParaRPr lang="ro-RO" sz="2400" dirty="0"/>
          </a:p>
          <a:p>
            <a:pPr algn="ctr"/>
            <a:r>
              <a:rPr lang="en-US" dirty="0"/>
              <a:t>At the top  of</a:t>
            </a:r>
            <a:r>
              <a:rPr lang="ro-RO" dirty="0"/>
              <a:t> the </a:t>
            </a:r>
            <a:r>
              <a:rPr lang="en-US" dirty="0"/>
              <a:t>forest, the beech trees </a:t>
            </a:r>
            <a:endParaRPr lang="ro-RO" dirty="0"/>
          </a:p>
          <a:p>
            <a:pPr marL="0" indent="0" algn="ctr">
              <a:buNone/>
            </a:pPr>
            <a:r>
              <a:rPr lang="en-US" dirty="0"/>
              <a:t>mix with the fir trees (Abies), which appear  pretty rare.</a:t>
            </a:r>
          </a:p>
        </p:txBody>
      </p:sp>
      <p:sp>
        <p:nvSpPr>
          <p:cNvPr id="5" name="TextBox 4"/>
          <p:cNvSpPr txBox="1"/>
          <p:nvPr/>
        </p:nvSpPr>
        <p:spPr>
          <a:xfrm>
            <a:off x="307287" y="3666765"/>
            <a:ext cx="2895601" cy="2677656"/>
          </a:xfrm>
          <a:prstGeom prst="rect">
            <a:avLst/>
          </a:prstGeom>
          <a:solidFill>
            <a:srgbClr val="C2E41A"/>
          </a:solidFill>
        </p:spPr>
        <p:txBody>
          <a:bodyPr wrap="square" rtlCol="0">
            <a:spAutoFit/>
          </a:bodyPr>
          <a:lstStyle/>
          <a:p>
            <a:r>
              <a:rPr lang="en-US" sz="2400" dirty="0"/>
              <a:t>Instead, their place is taken by the spruce trees  (</a:t>
            </a:r>
            <a:r>
              <a:rPr lang="en-US" sz="2400" dirty="0" err="1"/>
              <a:t>Picea</a:t>
            </a:r>
            <a:r>
              <a:rPr lang="en-US" sz="2400" dirty="0"/>
              <a:t> </a:t>
            </a:r>
            <a:r>
              <a:rPr lang="en-US" sz="2400" dirty="0" err="1"/>
              <a:t>abies</a:t>
            </a:r>
            <a:r>
              <a:rPr lang="en-US" sz="2400" dirty="0"/>
              <a:t>), which occupy the entire forest region, up to</a:t>
            </a:r>
            <a:r>
              <a:rPr lang="ro-RO" sz="2400" dirty="0"/>
              <a:t> </a:t>
            </a:r>
            <a:r>
              <a:rPr lang="en-US" sz="2400" dirty="0"/>
              <a:t>almost 1</a:t>
            </a:r>
            <a:r>
              <a:rPr lang="ro-RO" sz="2400" dirty="0"/>
              <a:t>.</a:t>
            </a:r>
            <a:r>
              <a:rPr lang="en-US" sz="2400" dirty="0"/>
              <a:t>700 m altitude.</a:t>
            </a:r>
          </a:p>
        </p:txBody>
      </p:sp>
      <p:pic>
        <p:nvPicPr>
          <p:cNvPr id="7170" name="Picture 2" descr="Carpati.or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1792" y="149230"/>
            <a:ext cx="2014274" cy="33316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arpati.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2888" y="3581400"/>
            <a:ext cx="2412082" cy="3217718"/>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C:\Users\Mama\Desktop\ppt Fagaras\downlo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066" y="1537925"/>
            <a:ext cx="2351029" cy="19591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98748" y="65125"/>
            <a:ext cx="3027175" cy="1569660"/>
          </a:xfrm>
          <a:prstGeom prst="rect">
            <a:avLst/>
          </a:prstGeom>
          <a:solidFill>
            <a:srgbClr val="E8F5A7"/>
          </a:solidFill>
        </p:spPr>
        <p:txBody>
          <a:bodyPr wrap="none" rtlCol="0">
            <a:spAutoFit/>
          </a:bodyPr>
          <a:lstStyle/>
          <a:p>
            <a:r>
              <a:rPr lang="en-US" sz="2400" dirty="0"/>
              <a:t>Needle-shaped, oval </a:t>
            </a:r>
            <a:endParaRPr lang="ro-RO" sz="2400" dirty="0"/>
          </a:p>
          <a:p>
            <a:r>
              <a:rPr lang="en-US" sz="2400" dirty="0"/>
              <a:t>leaves</a:t>
            </a:r>
            <a:r>
              <a:rPr lang="ro-RO" sz="2400" dirty="0"/>
              <a:t> </a:t>
            </a:r>
            <a:r>
              <a:rPr lang="en-US" sz="2400" dirty="0"/>
              <a:t>at the top, with </a:t>
            </a:r>
            <a:endParaRPr lang="ro-RO" sz="2400" dirty="0"/>
          </a:p>
          <a:p>
            <a:r>
              <a:rPr lang="en-US" sz="2400" dirty="0"/>
              <a:t>2 white bands</a:t>
            </a:r>
            <a:endParaRPr lang="ro-RO" sz="2400" dirty="0"/>
          </a:p>
          <a:p>
            <a:r>
              <a:rPr lang="en-US" sz="2400" dirty="0"/>
              <a:t>below</a:t>
            </a:r>
            <a:endParaRPr lang="ro-RO" sz="2400" dirty="0"/>
          </a:p>
        </p:txBody>
      </p:sp>
      <p:pic>
        <p:nvPicPr>
          <p:cNvPr id="1026" name="Picture 2" descr="C:\Users\Mama\Documents\Procese verbale 2020-2021\CEGB-on-line 2020-2021\2-CEGB on-line SEMESTRUL al II-lea 2020-2021\1-Clasa a IX-a\16-Clasa a IX-a C - 26 martie 2021-PLANTE\2-GIMNOSPERME, ANGIOSPERME\poze pentru ppt\frunze de moli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5952587" y="4876261"/>
            <a:ext cx="1595324" cy="21967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1246" y="3620599"/>
            <a:ext cx="2617834" cy="1569660"/>
          </a:xfrm>
          <a:prstGeom prst="rect">
            <a:avLst/>
          </a:prstGeom>
          <a:solidFill>
            <a:srgbClr val="C2E41A"/>
          </a:solidFill>
        </p:spPr>
        <p:txBody>
          <a:bodyPr wrap="square" rtlCol="0">
            <a:spAutoFit/>
          </a:bodyPr>
          <a:lstStyle/>
          <a:p>
            <a:r>
              <a:rPr lang="en-US" sz="2400" dirty="0"/>
              <a:t> </a:t>
            </a:r>
            <a:r>
              <a:rPr lang="ro-RO" sz="2400" dirty="0"/>
              <a:t>Completely </a:t>
            </a:r>
            <a:r>
              <a:rPr lang="en-US" sz="2400" dirty="0"/>
              <a:t>green</a:t>
            </a:r>
            <a:r>
              <a:rPr lang="ro-RO" sz="2400" dirty="0"/>
              <a:t> needle-shaped  leaves </a:t>
            </a:r>
            <a:r>
              <a:rPr lang="en-US" sz="2400" dirty="0"/>
              <a:t> with a tip</a:t>
            </a:r>
            <a:endParaRPr lang="ro-RO" sz="2400" dirty="0"/>
          </a:p>
          <a:p>
            <a:r>
              <a:rPr lang="en-US" sz="2400" dirty="0"/>
              <a:t>sharp, stinging</a:t>
            </a:r>
          </a:p>
        </p:txBody>
      </p:sp>
    </p:spTree>
    <p:extLst>
      <p:ext uri="{BB962C8B-B14F-4D97-AF65-F5344CB8AC3E}">
        <p14:creationId xmlns:p14="http://schemas.microsoft.com/office/powerpoint/2010/main" val="1143121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133" y="152400"/>
            <a:ext cx="4648200" cy="752699"/>
          </a:xfrm>
        </p:spPr>
        <p:txBody>
          <a:bodyPr>
            <a:normAutofit fontScale="92500" lnSpcReduction="20000"/>
          </a:bodyPr>
          <a:lstStyle/>
          <a:p>
            <a:pPr marL="0" indent="0">
              <a:buNone/>
            </a:pPr>
            <a:r>
              <a:rPr lang="en-US" sz="2800" dirty="0"/>
              <a:t>Other resinous trees from </a:t>
            </a:r>
            <a:r>
              <a:rPr lang="en-US" sz="2800" dirty="0" err="1"/>
              <a:t>Făgăraș</a:t>
            </a:r>
            <a:r>
              <a:rPr lang="en-US" sz="2800" dirty="0"/>
              <a:t>:</a:t>
            </a:r>
          </a:p>
          <a:p>
            <a:pPr marL="0" indent="0">
              <a:buNone/>
            </a:pPr>
            <a:endParaRPr lang="en-US" sz="2400" dirty="0"/>
          </a:p>
        </p:txBody>
      </p:sp>
      <p:sp>
        <p:nvSpPr>
          <p:cNvPr id="5" name="TextBox 4"/>
          <p:cNvSpPr txBox="1"/>
          <p:nvPr/>
        </p:nvSpPr>
        <p:spPr>
          <a:xfrm>
            <a:off x="6019800" y="762000"/>
            <a:ext cx="3007042" cy="1569660"/>
          </a:xfrm>
          <a:prstGeom prst="rect">
            <a:avLst/>
          </a:prstGeom>
          <a:solidFill>
            <a:srgbClr val="C2E41A"/>
          </a:solidFill>
        </p:spPr>
        <p:txBody>
          <a:bodyPr wrap="square" rtlCol="0">
            <a:spAutoFit/>
          </a:bodyPr>
          <a:lstStyle/>
          <a:p>
            <a:r>
              <a:rPr lang="ro-RO" sz="2400" b="1" dirty="0">
                <a:solidFill>
                  <a:srgbClr val="C00000"/>
                </a:solidFill>
              </a:rPr>
              <a:t>Pinul</a:t>
            </a:r>
            <a:r>
              <a:rPr lang="en-US" sz="2400" b="1" dirty="0">
                <a:solidFill>
                  <a:srgbClr val="C00000"/>
                </a:solidFill>
              </a:rPr>
              <a:t> (Pinus)</a:t>
            </a:r>
            <a:r>
              <a:rPr lang="ro-RO" sz="2400" b="1" dirty="0">
                <a:solidFill>
                  <a:srgbClr val="C00000"/>
                </a:solidFill>
              </a:rPr>
              <a:t> / The Pine</a:t>
            </a:r>
            <a:endParaRPr lang="ro-RO" sz="2400" dirty="0"/>
          </a:p>
          <a:p>
            <a:pPr marL="342900" indent="-342900">
              <a:buFont typeface="Arial" panose="020B0604020202020204" pitchFamily="34" charset="0"/>
              <a:buChar char="•"/>
            </a:pPr>
            <a:r>
              <a:rPr lang="en-US" sz="2400" dirty="0"/>
              <a:t> long leaves, grouped in  bundles</a:t>
            </a:r>
            <a:r>
              <a:rPr lang="ro-RO" sz="2400" dirty="0"/>
              <a:t> </a:t>
            </a:r>
            <a:endParaRPr lang="en-US" sz="2400" dirty="0"/>
          </a:p>
        </p:txBody>
      </p:sp>
      <p:pic>
        <p:nvPicPr>
          <p:cNvPr id="2051" name="Picture 3" descr="C:\Users\Mama\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500" y="2667000"/>
            <a:ext cx="2465229" cy="217631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arpati.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43" y="2209800"/>
            <a:ext cx="6148257"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1434224"/>
            <a:ext cx="5392882" cy="1569660"/>
          </a:xfrm>
          <a:prstGeom prst="rect">
            <a:avLst/>
          </a:prstGeom>
          <a:solidFill>
            <a:srgbClr val="E8F5A7"/>
          </a:solidFill>
        </p:spPr>
        <p:txBody>
          <a:bodyPr wrap="square" rtlCol="0">
            <a:spAutoFit/>
          </a:bodyPr>
          <a:lstStyle/>
          <a:p>
            <a:r>
              <a:rPr lang="ro-RO" sz="2400" b="1" dirty="0">
                <a:solidFill>
                  <a:srgbClr val="C00000"/>
                </a:solidFill>
              </a:rPr>
              <a:t>Jneapănul</a:t>
            </a:r>
            <a:r>
              <a:rPr lang="en-US" sz="2400" b="1" dirty="0">
                <a:solidFill>
                  <a:srgbClr val="C00000"/>
                </a:solidFill>
              </a:rPr>
              <a:t> (Pinus mugo)</a:t>
            </a:r>
            <a:r>
              <a:rPr lang="ro-RO" sz="2400" b="1" dirty="0">
                <a:solidFill>
                  <a:srgbClr val="C00000"/>
                </a:solidFill>
              </a:rPr>
              <a:t> </a:t>
            </a:r>
          </a:p>
          <a:p>
            <a:pPr marL="342900" indent="-342900">
              <a:buFont typeface="Arial" pitchFamily="34" charset="0"/>
              <a:buChar char="•"/>
            </a:pPr>
            <a:r>
              <a:rPr lang="en-US" sz="2400" b="1" dirty="0">
                <a:solidFill>
                  <a:srgbClr val="C00000"/>
                </a:solidFill>
              </a:rPr>
              <a:t> </a:t>
            </a:r>
            <a:r>
              <a:rPr lang="en-US" sz="2400" dirty="0"/>
              <a:t>the stem has a greater horizontal development, it is a system of defense against avalanches</a:t>
            </a:r>
          </a:p>
        </p:txBody>
      </p:sp>
    </p:spTree>
    <p:extLst>
      <p:ext uri="{BB962C8B-B14F-4D97-AF65-F5344CB8AC3E}">
        <p14:creationId xmlns:p14="http://schemas.microsoft.com/office/powerpoint/2010/main" val="702996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92530"/>
            <a:ext cx="3228320" cy="1569660"/>
          </a:xfrm>
          <a:prstGeom prst="rect">
            <a:avLst/>
          </a:prstGeom>
          <a:solidFill>
            <a:srgbClr val="E8F5A7"/>
          </a:solidFill>
        </p:spPr>
        <p:txBody>
          <a:bodyPr wrap="none" rtlCol="0">
            <a:spAutoFit/>
          </a:bodyPr>
          <a:lstStyle/>
          <a:p>
            <a:r>
              <a:rPr lang="ro-RO" sz="2400" b="1" dirty="0">
                <a:solidFill>
                  <a:srgbClr val="C00000"/>
                </a:solidFill>
              </a:rPr>
              <a:t>Zada or laricele ( Larch)</a:t>
            </a:r>
          </a:p>
          <a:p>
            <a:r>
              <a:rPr lang="en-US" sz="2400" b="1" dirty="0">
                <a:solidFill>
                  <a:srgbClr val="C00000"/>
                </a:solidFill>
              </a:rPr>
              <a:t> (Larix decidua) </a:t>
            </a:r>
            <a:endParaRPr lang="ro-RO" sz="2400" b="1" dirty="0">
              <a:solidFill>
                <a:srgbClr val="C00000"/>
              </a:solidFill>
            </a:endParaRPr>
          </a:p>
          <a:p>
            <a:pPr marL="342900" indent="-342900">
              <a:buFont typeface="Arial" panose="020B0604020202020204" pitchFamily="34" charset="0"/>
              <a:buChar char="•"/>
            </a:pPr>
            <a:r>
              <a:rPr lang="ro-RO" sz="2400" dirty="0"/>
              <a:t>The only </a:t>
            </a:r>
            <a:r>
              <a:rPr lang="en-US" sz="2400" dirty="0"/>
              <a:t>conifer with</a:t>
            </a:r>
            <a:endParaRPr lang="ro-RO" sz="2400" dirty="0"/>
          </a:p>
          <a:p>
            <a:r>
              <a:rPr lang="en-US" sz="2400" dirty="0"/>
              <a:t> falling leaves</a:t>
            </a:r>
            <a:endParaRPr lang="ro-RO" sz="2400" dirty="0"/>
          </a:p>
        </p:txBody>
      </p:sp>
      <p:sp>
        <p:nvSpPr>
          <p:cNvPr id="6" name="TextBox 5"/>
          <p:cNvSpPr txBox="1"/>
          <p:nvPr/>
        </p:nvSpPr>
        <p:spPr>
          <a:xfrm>
            <a:off x="4572000" y="301319"/>
            <a:ext cx="4343400" cy="2677656"/>
          </a:xfrm>
          <a:prstGeom prst="rect">
            <a:avLst/>
          </a:prstGeom>
          <a:solidFill>
            <a:srgbClr val="C2E41A"/>
          </a:solidFill>
        </p:spPr>
        <p:txBody>
          <a:bodyPr wrap="square" rtlCol="0">
            <a:spAutoFit/>
          </a:bodyPr>
          <a:lstStyle/>
          <a:p>
            <a:r>
              <a:rPr lang="en-US" sz="2400" b="1" dirty="0">
                <a:solidFill>
                  <a:srgbClr val="C00000"/>
                </a:solidFill>
              </a:rPr>
              <a:t>Tisa (Taxus </a:t>
            </a:r>
            <a:r>
              <a:rPr lang="en-US" sz="2400" b="1" dirty="0" err="1">
                <a:solidFill>
                  <a:srgbClr val="C00000"/>
                </a:solidFill>
              </a:rPr>
              <a:t>baccata</a:t>
            </a:r>
            <a:r>
              <a:rPr lang="en-US" sz="2400" b="1" dirty="0">
                <a:solidFill>
                  <a:srgbClr val="C00000"/>
                </a:solidFill>
              </a:rPr>
              <a:t>)</a:t>
            </a:r>
            <a:endParaRPr lang="ro-RO" sz="2400" b="1" dirty="0">
              <a:solidFill>
                <a:srgbClr val="C00000"/>
              </a:solidFill>
            </a:endParaRPr>
          </a:p>
          <a:p>
            <a:pPr marL="342900" indent="-342900">
              <a:buFont typeface="Arial" panose="020B0604020202020204" pitchFamily="34" charset="0"/>
              <a:buChar char="•"/>
            </a:pPr>
            <a:r>
              <a:rPr lang="ro-RO" sz="2400" dirty="0"/>
              <a:t>Its </a:t>
            </a:r>
            <a:r>
              <a:rPr lang="en-US" sz="2400" dirty="0"/>
              <a:t> flowers are in the form of red and fleshy berries</a:t>
            </a:r>
            <a:endParaRPr lang="ro-RO" sz="2400" dirty="0"/>
          </a:p>
          <a:p>
            <a:pPr marL="342900" indent="-342900">
              <a:buFont typeface="Arial" panose="020B0604020202020204" pitchFamily="34" charset="0"/>
              <a:buChar char="•"/>
            </a:pPr>
            <a:r>
              <a:rPr lang="en-US" sz="2400" dirty="0"/>
              <a:t>wooden bows and arrows have been made of wood since ancient times</a:t>
            </a:r>
            <a:endParaRPr lang="ro-RO" sz="2400" dirty="0"/>
          </a:p>
          <a:p>
            <a:pPr marL="342900" indent="-342900">
              <a:buFont typeface="Arial" panose="020B0604020202020204" pitchFamily="34" charset="0"/>
              <a:buChar char="•"/>
            </a:pPr>
            <a:r>
              <a:rPr lang="ro-RO" sz="2400" dirty="0"/>
              <a:t>It is </a:t>
            </a:r>
            <a:r>
              <a:rPr lang="en-US" sz="2400" dirty="0"/>
              <a:t>protected by law</a:t>
            </a:r>
          </a:p>
        </p:txBody>
      </p:sp>
      <p:pic>
        <p:nvPicPr>
          <p:cNvPr id="9224" name="Picture 8" descr="Carpati.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329" y="3436312"/>
            <a:ext cx="4298901" cy="322417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Mama\Desktop\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4" y="2057400"/>
            <a:ext cx="3870325" cy="4568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451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0007" y="1066800"/>
            <a:ext cx="3658593" cy="1938992"/>
          </a:xfrm>
          <a:prstGeom prst="rect">
            <a:avLst/>
          </a:prstGeom>
          <a:solidFill>
            <a:srgbClr val="E8F5A7"/>
          </a:solidFill>
        </p:spPr>
        <p:txBody>
          <a:bodyPr wrap="square" rtlCol="0">
            <a:spAutoFit/>
          </a:bodyPr>
          <a:lstStyle/>
          <a:p>
            <a:r>
              <a:rPr lang="ro-RO" sz="2400" b="1" dirty="0">
                <a:solidFill>
                  <a:srgbClr val="C00000"/>
                </a:solidFill>
              </a:rPr>
              <a:t>Zâmbrul </a:t>
            </a:r>
            <a:r>
              <a:rPr lang="en-US" sz="2400" b="1" dirty="0">
                <a:solidFill>
                  <a:srgbClr val="C00000"/>
                </a:solidFill>
              </a:rPr>
              <a:t>(Pinus cembra)</a:t>
            </a:r>
            <a:r>
              <a:rPr lang="en-US" sz="2400" b="1" dirty="0"/>
              <a:t> </a:t>
            </a:r>
            <a:endParaRPr lang="ro-RO" sz="2400" b="1" dirty="0">
              <a:solidFill>
                <a:srgbClr val="C00000"/>
              </a:solidFill>
            </a:endParaRPr>
          </a:p>
          <a:p>
            <a:pPr marL="285750" indent="-285750">
              <a:buFont typeface="Arial" panose="020B0604020202020204" pitchFamily="34" charset="0"/>
              <a:buChar char="•"/>
            </a:pPr>
            <a:r>
              <a:rPr lang="en-US" sz="2400" dirty="0"/>
              <a:t>rare specimens</a:t>
            </a:r>
            <a:endParaRPr lang="ro-RO" sz="2400" dirty="0"/>
          </a:p>
          <a:p>
            <a:pPr marL="285750" indent="-285750">
              <a:buFont typeface="Arial" panose="020B0604020202020204" pitchFamily="34" charset="0"/>
              <a:buChar char="•"/>
            </a:pPr>
            <a:r>
              <a:rPr lang="en-US" sz="2400" dirty="0"/>
              <a:t>slow growth</a:t>
            </a:r>
            <a:endParaRPr lang="ro-RO" sz="2400" dirty="0"/>
          </a:p>
          <a:p>
            <a:pPr marL="285750" indent="-285750">
              <a:buFont typeface="Arial" panose="020B0604020202020204" pitchFamily="34" charset="0"/>
              <a:buChar char="•"/>
            </a:pPr>
            <a:r>
              <a:rPr lang="en-US" sz="2400" dirty="0"/>
              <a:t>lives over 1000 years</a:t>
            </a:r>
            <a:endParaRPr lang="ro-RO" sz="2400" dirty="0"/>
          </a:p>
          <a:p>
            <a:pPr marL="285750" indent="-285750">
              <a:buFont typeface="Arial" panose="020B0604020202020204" pitchFamily="34" charset="0"/>
              <a:buChar char="•"/>
            </a:pPr>
            <a:r>
              <a:rPr lang="en-US" sz="2400" dirty="0"/>
              <a:t>protected by law</a:t>
            </a:r>
          </a:p>
        </p:txBody>
      </p:sp>
      <p:pic>
        <p:nvPicPr>
          <p:cNvPr id="9222" name="Picture 6" descr="Carpati.or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292608"/>
            <a:ext cx="4725393" cy="630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903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4024" y="252421"/>
            <a:ext cx="8305800" cy="2057400"/>
          </a:xfrm>
          <a:solidFill>
            <a:srgbClr val="E8F5A7"/>
          </a:solidFill>
        </p:spPr>
        <p:txBody>
          <a:bodyPr>
            <a:normAutofit fontScale="90000"/>
          </a:bodyPr>
          <a:lstStyle/>
          <a:p>
            <a:pPr marL="285750" indent="-285750">
              <a:buFont typeface="Arial" pitchFamily="34" charset="0"/>
              <a:buChar char="•"/>
            </a:pPr>
            <a:br>
              <a:rPr lang="ro-RO" sz="1800" dirty="0"/>
            </a:br>
            <a:br>
              <a:rPr lang="ro-RO" sz="1800" dirty="0"/>
            </a:br>
            <a:br>
              <a:rPr lang="ro-RO" sz="1800" dirty="0"/>
            </a:br>
            <a:br>
              <a:rPr lang="ro-RO" sz="1800" dirty="0"/>
            </a:br>
            <a:r>
              <a:rPr lang="ro-RO" sz="2700" dirty="0">
                <a:latin typeface="+mn-lt"/>
              </a:rPr>
              <a:t>They </a:t>
            </a:r>
            <a:r>
              <a:rPr lang="en-US" sz="2700" dirty="0">
                <a:latin typeface="+mn-lt"/>
              </a:rPr>
              <a:t>represents the largest alpine unit in Romania, known for the wildness with which it outlines its landscapes and the numerous natural treasures that make any tourist discover the joy of the mountain.</a:t>
            </a:r>
            <a:br>
              <a:rPr lang="ro-RO" sz="2700" dirty="0">
                <a:latin typeface="+mn-lt"/>
              </a:rPr>
            </a:br>
            <a:br>
              <a:rPr lang="en-US" sz="2700" dirty="0">
                <a:latin typeface="+mn-lt"/>
              </a:rPr>
            </a:br>
            <a:br>
              <a:rPr lang="en-US" sz="1800" dirty="0"/>
            </a:br>
            <a:br>
              <a:rPr lang="en-US" sz="1800" dirty="0"/>
            </a:br>
            <a:endParaRPr lang="en-US" dirty="0"/>
          </a:p>
        </p:txBody>
      </p:sp>
      <p:pic>
        <p:nvPicPr>
          <p:cNvPr id="1027" name="Picture 3" descr="C:\Users\Mama\Desktop\ppt Fagaras\muntii-fagar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667000"/>
            <a:ext cx="8624069" cy="378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964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959" y="183848"/>
            <a:ext cx="5467841" cy="1066799"/>
          </a:xfrm>
        </p:spPr>
        <p:txBody>
          <a:bodyPr>
            <a:normAutofit fontScale="92500" lnSpcReduction="10000"/>
          </a:bodyPr>
          <a:lstStyle/>
          <a:p>
            <a:pPr marL="0" indent="0">
              <a:buNone/>
            </a:pPr>
            <a:r>
              <a:rPr lang="en-US" sz="2400" dirty="0"/>
              <a:t>From the upper limit of the forests up to 2200 m</a:t>
            </a:r>
            <a:r>
              <a:rPr lang="ro-RO" sz="2400" dirty="0"/>
              <a:t> </a:t>
            </a:r>
            <a:r>
              <a:rPr lang="en-US" sz="2400" dirty="0"/>
              <a:t>altitude j</a:t>
            </a:r>
            <a:r>
              <a:rPr lang="ro-RO" sz="2400" dirty="0"/>
              <a:t>nepen</a:t>
            </a:r>
            <a:r>
              <a:rPr lang="en-US" sz="2400" dirty="0"/>
              <a:t> bushes are accompanied  </a:t>
            </a:r>
            <a:r>
              <a:rPr lang="ro-RO" sz="2400" dirty="0"/>
              <a:t>by</a:t>
            </a:r>
            <a:r>
              <a:rPr lang="en-US" sz="2400" dirty="0"/>
              <a:t>:</a:t>
            </a:r>
          </a:p>
        </p:txBody>
      </p:sp>
      <p:sp>
        <p:nvSpPr>
          <p:cNvPr id="4" name="TextBox 3"/>
          <p:cNvSpPr txBox="1"/>
          <p:nvPr/>
        </p:nvSpPr>
        <p:spPr>
          <a:xfrm>
            <a:off x="170959" y="1447800"/>
            <a:ext cx="2267441" cy="3046988"/>
          </a:xfrm>
          <a:prstGeom prst="rect">
            <a:avLst/>
          </a:prstGeom>
          <a:solidFill>
            <a:srgbClr val="E8F5A7"/>
          </a:solidFill>
        </p:spPr>
        <p:txBody>
          <a:bodyPr wrap="square" rtlCol="0">
            <a:spAutoFit/>
          </a:bodyPr>
          <a:lstStyle/>
          <a:p>
            <a:pPr algn="ctr"/>
            <a:r>
              <a:rPr lang="en-US" sz="2400" b="1" dirty="0">
                <a:solidFill>
                  <a:srgbClr val="C00000"/>
                </a:solidFill>
              </a:rPr>
              <a:t>The Bilberry (Vaccinium</a:t>
            </a:r>
          </a:p>
          <a:p>
            <a:pPr algn="ctr"/>
            <a:r>
              <a:rPr lang="en-US" sz="2400" b="1" dirty="0">
                <a:solidFill>
                  <a:srgbClr val="C00000"/>
                </a:solidFill>
              </a:rPr>
              <a:t>myrtillus)</a:t>
            </a:r>
          </a:p>
          <a:p>
            <a:pPr marL="342900" indent="-342900">
              <a:buFont typeface="Arial" panose="020B0604020202020204" pitchFamily="34" charset="0"/>
              <a:buChar char="•"/>
            </a:pPr>
            <a:r>
              <a:rPr lang="ro-RO" sz="2400" dirty="0"/>
              <a:t>n</a:t>
            </a:r>
            <a:r>
              <a:rPr lang="en-US" sz="2400" dirty="0"/>
              <a:t>atural antibiotic used in the treatment of diabetes</a:t>
            </a:r>
          </a:p>
        </p:txBody>
      </p:sp>
      <p:sp>
        <p:nvSpPr>
          <p:cNvPr id="5" name="TextBox 4"/>
          <p:cNvSpPr txBox="1"/>
          <p:nvPr/>
        </p:nvSpPr>
        <p:spPr>
          <a:xfrm>
            <a:off x="2670081" y="1686342"/>
            <a:ext cx="3127664" cy="1569660"/>
          </a:xfrm>
          <a:prstGeom prst="rect">
            <a:avLst/>
          </a:prstGeom>
          <a:solidFill>
            <a:srgbClr val="C2E41A"/>
          </a:solidFill>
        </p:spPr>
        <p:txBody>
          <a:bodyPr wrap="square" rtlCol="0">
            <a:spAutoFit/>
          </a:bodyPr>
          <a:lstStyle/>
          <a:p>
            <a:pPr algn="ctr"/>
            <a:r>
              <a:rPr lang="en-US" sz="2400" b="1" dirty="0">
                <a:solidFill>
                  <a:srgbClr val="C00000"/>
                </a:solidFill>
              </a:rPr>
              <a:t> The </a:t>
            </a:r>
            <a:r>
              <a:rPr lang="ro-RO" sz="2400" b="1" dirty="0">
                <a:solidFill>
                  <a:srgbClr val="C00000"/>
                </a:solidFill>
              </a:rPr>
              <a:t>Cranberry</a:t>
            </a:r>
            <a:endParaRPr lang="en-US" sz="2400" b="1" dirty="0">
              <a:solidFill>
                <a:srgbClr val="C00000"/>
              </a:solidFill>
            </a:endParaRPr>
          </a:p>
          <a:p>
            <a:r>
              <a:rPr lang="ro-RO" sz="2400" b="1" dirty="0">
                <a:solidFill>
                  <a:srgbClr val="C00000"/>
                </a:solidFill>
              </a:rPr>
              <a:t>(Vaccinium vitis-idaea)</a:t>
            </a:r>
            <a:endParaRPr lang="en-US" sz="2400" b="1" dirty="0">
              <a:solidFill>
                <a:srgbClr val="C00000"/>
              </a:solidFill>
            </a:endParaRPr>
          </a:p>
          <a:p>
            <a:pPr marL="342900" indent="-342900">
              <a:buFont typeface="Arial" panose="020B0604020202020204" pitchFamily="34" charset="0"/>
              <a:buChar char="•"/>
            </a:pPr>
            <a:r>
              <a:rPr lang="en-US" sz="2400" b="1" dirty="0">
                <a:solidFill>
                  <a:srgbClr val="C00000"/>
                </a:solidFill>
              </a:rPr>
              <a:t> </a:t>
            </a:r>
            <a:r>
              <a:rPr lang="en-US" sz="2400" dirty="0"/>
              <a:t>used </a:t>
            </a:r>
            <a:r>
              <a:rPr lang="ro-RO" sz="2400" dirty="0"/>
              <a:t>for kidney problems</a:t>
            </a:r>
            <a:endParaRPr lang="en-US" sz="2400" dirty="0"/>
          </a:p>
        </p:txBody>
      </p:sp>
      <p:sp>
        <p:nvSpPr>
          <p:cNvPr id="6" name="TextBox 5"/>
          <p:cNvSpPr txBox="1"/>
          <p:nvPr/>
        </p:nvSpPr>
        <p:spPr>
          <a:xfrm>
            <a:off x="5788601" y="686812"/>
            <a:ext cx="3334241" cy="3416320"/>
          </a:xfrm>
          <a:prstGeom prst="rect">
            <a:avLst/>
          </a:prstGeom>
          <a:solidFill>
            <a:srgbClr val="E8F5A7"/>
          </a:solidFill>
        </p:spPr>
        <p:txBody>
          <a:bodyPr wrap="square" rtlCol="0">
            <a:spAutoFit/>
          </a:bodyPr>
          <a:lstStyle/>
          <a:p>
            <a:r>
              <a:rPr lang="ro-RO" dirty="0"/>
              <a:t>               </a:t>
            </a:r>
            <a:r>
              <a:rPr lang="en-US" dirty="0"/>
              <a:t> </a:t>
            </a:r>
            <a:r>
              <a:rPr lang="ro-RO" sz="2400" b="1" dirty="0">
                <a:solidFill>
                  <a:srgbClr val="C00000"/>
                </a:solidFill>
              </a:rPr>
              <a:t>I</a:t>
            </a:r>
            <a:r>
              <a:rPr lang="en-US" sz="2400" b="1" dirty="0">
                <a:solidFill>
                  <a:srgbClr val="C00000"/>
                </a:solidFill>
              </a:rPr>
              <a:t>enup</a:t>
            </a:r>
            <a:r>
              <a:rPr lang="ro-RO" sz="2400" b="1" dirty="0">
                <a:solidFill>
                  <a:srgbClr val="C00000"/>
                </a:solidFill>
              </a:rPr>
              <a:t>ă</a:t>
            </a:r>
            <a:r>
              <a:rPr lang="en-US" sz="2400" b="1" dirty="0">
                <a:solidFill>
                  <a:srgbClr val="C00000"/>
                </a:solidFill>
              </a:rPr>
              <a:t>r –</a:t>
            </a:r>
          </a:p>
          <a:p>
            <a:r>
              <a:rPr lang="en-US" sz="2400" b="1" dirty="0">
                <a:solidFill>
                  <a:srgbClr val="C00000"/>
                </a:solidFill>
              </a:rPr>
              <a:t>The Juniper </a:t>
            </a:r>
          </a:p>
          <a:p>
            <a:r>
              <a:rPr lang="ro-RO" sz="2400" b="1" dirty="0">
                <a:solidFill>
                  <a:srgbClr val="C00000"/>
                </a:solidFill>
              </a:rPr>
              <a:t>      </a:t>
            </a:r>
            <a:r>
              <a:rPr lang="en-US" sz="2400" b="1" dirty="0">
                <a:solidFill>
                  <a:srgbClr val="C00000"/>
                </a:solidFill>
              </a:rPr>
              <a:t>(Juniperus sp.)</a:t>
            </a:r>
            <a:endParaRPr lang="ro-RO" sz="2400" b="1" dirty="0">
              <a:solidFill>
                <a:srgbClr val="C00000"/>
              </a:solidFill>
            </a:endParaRPr>
          </a:p>
          <a:p>
            <a:pPr marL="342900" indent="-342900">
              <a:buFont typeface="Arial" pitchFamily="34" charset="0"/>
              <a:buChar char="•"/>
            </a:pPr>
            <a:r>
              <a:rPr lang="ro-RO" sz="2400" dirty="0"/>
              <a:t>produces black-blue</a:t>
            </a:r>
            <a:r>
              <a:rPr lang="en-US" sz="2400" dirty="0"/>
              <a:t> fruit</a:t>
            </a:r>
          </a:p>
          <a:p>
            <a:pPr marL="342900" indent="-342900">
              <a:buFont typeface="Arial" pitchFamily="34" charset="0"/>
              <a:buChar char="•"/>
            </a:pPr>
            <a:r>
              <a:rPr lang="en-US" sz="2400" dirty="0"/>
              <a:t> </a:t>
            </a:r>
            <a:r>
              <a:rPr lang="ro-RO" sz="2400" dirty="0"/>
              <a:t> </a:t>
            </a:r>
            <a:r>
              <a:rPr lang="en-US" sz="2400" dirty="0"/>
              <a:t>used for medical purposes</a:t>
            </a:r>
            <a:r>
              <a:rPr lang="ro-RO" sz="2400" dirty="0"/>
              <a:t>, cabbage spic</a:t>
            </a:r>
            <a:r>
              <a:rPr lang="en-US" sz="2400" dirty="0" err="1"/>
              <a:t>ing</a:t>
            </a:r>
            <a:r>
              <a:rPr lang="ro-RO" sz="2400" dirty="0"/>
              <a:t>, flavoring for spirits</a:t>
            </a:r>
          </a:p>
        </p:txBody>
      </p:sp>
      <p:pic>
        <p:nvPicPr>
          <p:cNvPr id="34821" name="Picture 5" descr="C:\Users\Mama\Desktop\ppt Fagaras\meris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965" y="3352800"/>
            <a:ext cx="2785035" cy="2672735"/>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C:\Users\Mama\Desktop\ppt Fagaras\afin-vaccinium-myrtillu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7" y="4655429"/>
            <a:ext cx="2662296" cy="20187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ama\Desktop\Pictu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103132"/>
            <a:ext cx="3181350" cy="241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81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98597"/>
            <a:ext cx="6019800" cy="609600"/>
          </a:xfrm>
        </p:spPr>
        <p:txBody>
          <a:bodyPr>
            <a:normAutofit fontScale="92500"/>
          </a:bodyPr>
          <a:lstStyle/>
          <a:p>
            <a:pPr marL="0" indent="0">
              <a:buNone/>
            </a:pPr>
            <a:r>
              <a:rPr lang="en-US" sz="2400" dirty="0"/>
              <a:t>The green carpet of the alpine layer is formed by:</a:t>
            </a:r>
          </a:p>
          <a:p>
            <a:pPr marL="0" indent="0">
              <a:buNone/>
            </a:pPr>
            <a:endParaRPr lang="en-US" dirty="0"/>
          </a:p>
        </p:txBody>
      </p:sp>
      <p:sp>
        <p:nvSpPr>
          <p:cNvPr id="6" name="TextBox 5"/>
          <p:cNvSpPr txBox="1"/>
          <p:nvPr/>
        </p:nvSpPr>
        <p:spPr>
          <a:xfrm>
            <a:off x="5933209" y="785897"/>
            <a:ext cx="2933700" cy="2308324"/>
          </a:xfrm>
          <a:prstGeom prst="rect">
            <a:avLst/>
          </a:prstGeom>
          <a:solidFill>
            <a:srgbClr val="C2E41A"/>
          </a:solidFill>
        </p:spPr>
        <p:txBody>
          <a:bodyPr wrap="square" rtlCol="0">
            <a:spAutoFit/>
          </a:bodyPr>
          <a:lstStyle/>
          <a:p>
            <a:r>
              <a:rPr lang="en-US" sz="2400" b="1" dirty="0" err="1">
                <a:solidFill>
                  <a:srgbClr val="C00000"/>
                </a:solidFill>
              </a:rPr>
              <a:t>Ciubo</a:t>
            </a:r>
            <a:r>
              <a:rPr lang="ro-RO" sz="2400" b="1" dirty="0">
                <a:solidFill>
                  <a:srgbClr val="C00000"/>
                </a:solidFill>
              </a:rPr>
              <a:t>ț</a:t>
            </a:r>
            <a:r>
              <a:rPr lang="en-US" sz="2400" b="1" dirty="0" err="1">
                <a:solidFill>
                  <a:srgbClr val="C00000"/>
                </a:solidFill>
              </a:rPr>
              <a:t>ica</a:t>
            </a:r>
            <a:r>
              <a:rPr lang="en-US" sz="2400" b="1" dirty="0">
                <a:solidFill>
                  <a:srgbClr val="C00000"/>
                </a:solidFill>
              </a:rPr>
              <a:t> </a:t>
            </a:r>
            <a:r>
              <a:rPr lang="en-US" sz="2400" b="1" dirty="0" err="1">
                <a:solidFill>
                  <a:srgbClr val="C00000"/>
                </a:solidFill>
              </a:rPr>
              <a:t>cucului</a:t>
            </a:r>
            <a:r>
              <a:rPr lang="en-US" sz="2400" b="1" dirty="0">
                <a:solidFill>
                  <a:srgbClr val="C00000"/>
                </a:solidFill>
              </a:rPr>
              <a:t>/The Primrose</a:t>
            </a:r>
          </a:p>
          <a:p>
            <a:r>
              <a:rPr lang="en-US" sz="2400" b="1" dirty="0">
                <a:solidFill>
                  <a:srgbClr val="C00000"/>
                </a:solidFill>
              </a:rPr>
              <a:t>(Primula elatior) </a:t>
            </a:r>
          </a:p>
          <a:p>
            <a:pPr marL="342900" indent="-342900">
              <a:buFont typeface="Arial" panose="020B0604020202020204" pitchFamily="34" charset="0"/>
              <a:buChar char="•"/>
            </a:pPr>
            <a:r>
              <a:rPr lang="en-US" sz="2400" b="1" dirty="0">
                <a:solidFill>
                  <a:srgbClr val="C00000"/>
                </a:solidFill>
              </a:rPr>
              <a:t>medicinal plant</a:t>
            </a:r>
          </a:p>
          <a:p>
            <a:pPr marL="342900" indent="-342900">
              <a:buFont typeface="Arial" panose="020B0604020202020204" pitchFamily="34" charset="0"/>
              <a:buChar char="•"/>
            </a:pPr>
            <a:r>
              <a:rPr lang="en-US" sz="2400" b="1" dirty="0">
                <a:solidFill>
                  <a:srgbClr val="C00000"/>
                </a:solidFill>
              </a:rPr>
              <a:t> useful in cough treatment</a:t>
            </a:r>
            <a:endParaRPr lang="ro-RO" sz="2400" b="1" dirty="0">
              <a:solidFill>
                <a:srgbClr val="C00000"/>
              </a:solidFill>
            </a:endParaRPr>
          </a:p>
        </p:txBody>
      </p:sp>
      <p:pic>
        <p:nvPicPr>
          <p:cNvPr id="29699" name="Picture 3" descr="C:\Users\Mama\Desktop\ppt Fagaras\800w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971800"/>
            <a:ext cx="2923309" cy="3804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38400" y="685800"/>
            <a:ext cx="3352800" cy="5632311"/>
          </a:xfrm>
          <a:prstGeom prst="rect">
            <a:avLst/>
          </a:prstGeom>
          <a:solidFill>
            <a:srgbClr val="E8F5A7"/>
          </a:solidFill>
        </p:spPr>
        <p:txBody>
          <a:bodyPr wrap="square" rtlCol="0">
            <a:spAutoFit/>
          </a:bodyPr>
          <a:lstStyle/>
          <a:p>
            <a:r>
              <a:rPr lang="en-US" sz="2400" b="1" dirty="0">
                <a:solidFill>
                  <a:srgbClr val="C00000"/>
                </a:solidFill>
              </a:rPr>
              <a:t>The Spring Crocus (Crocus </a:t>
            </a:r>
            <a:r>
              <a:rPr lang="en-US" sz="2400" b="1" dirty="0" err="1">
                <a:solidFill>
                  <a:srgbClr val="C00000"/>
                </a:solidFill>
              </a:rPr>
              <a:t>vernus</a:t>
            </a:r>
            <a:r>
              <a:rPr lang="en-US" sz="2400" b="1" dirty="0">
                <a:solidFill>
                  <a:srgbClr val="C00000"/>
                </a:solidFill>
              </a:rPr>
              <a:t>)</a:t>
            </a:r>
          </a:p>
          <a:p>
            <a:pPr marL="342900" indent="-342900">
              <a:buFont typeface="Arial" panose="020B0604020202020204" pitchFamily="34" charset="0"/>
              <a:buChar char="•"/>
            </a:pPr>
            <a:r>
              <a:rPr lang="en-US" sz="2400" b="1" dirty="0">
                <a:solidFill>
                  <a:srgbClr val="C00000"/>
                </a:solidFill>
              </a:rPr>
              <a:t> </a:t>
            </a:r>
            <a:r>
              <a:rPr lang="en-US" sz="2400" dirty="0"/>
              <a:t>plant related to  </a:t>
            </a:r>
            <a:r>
              <a:rPr lang="en-US" sz="2400" b="1" dirty="0">
                <a:solidFill>
                  <a:srgbClr val="C00000"/>
                </a:solidFill>
              </a:rPr>
              <a:t>Crocus </a:t>
            </a:r>
            <a:r>
              <a:rPr lang="en-US" sz="2400" b="1" dirty="0" err="1">
                <a:solidFill>
                  <a:srgbClr val="C00000"/>
                </a:solidFill>
              </a:rPr>
              <a:t>sativus</a:t>
            </a:r>
            <a:r>
              <a:rPr lang="en-US" sz="2400" dirty="0" err="1"/>
              <a:t>,originating</a:t>
            </a:r>
            <a:r>
              <a:rPr lang="en-US" sz="2400" dirty="0"/>
              <a:t> </a:t>
            </a:r>
            <a:r>
              <a:rPr lang="en-US" sz="2400" dirty="0" err="1"/>
              <a:t>inGreece</a:t>
            </a:r>
            <a:r>
              <a:rPr lang="en-US" sz="2400" dirty="0"/>
              <a:t>, cultivated for about 3000 years</a:t>
            </a:r>
          </a:p>
          <a:p>
            <a:pPr marL="342900" indent="-342900">
              <a:buFont typeface="Arial" panose="020B0604020202020204" pitchFamily="34" charset="0"/>
              <a:buChar char="•"/>
            </a:pPr>
            <a:r>
              <a:rPr lang="en-US" sz="2400" dirty="0"/>
              <a:t>saffron is obtain from it </a:t>
            </a:r>
          </a:p>
          <a:p>
            <a:pPr marL="342900" indent="-342900">
              <a:buFont typeface="Arial" panose="020B0604020202020204" pitchFamily="34" charset="0"/>
              <a:buChar char="•"/>
            </a:pPr>
            <a:r>
              <a:rPr lang="en-US" sz="2400" dirty="0"/>
              <a:t>Saffron - the most expensive spice in t the world (30.000-40.000 euros / kg)</a:t>
            </a:r>
          </a:p>
          <a:p>
            <a:pPr marL="342900" indent="-342900">
              <a:buFont typeface="Arial" panose="020B0604020202020204" pitchFamily="34" charset="0"/>
              <a:buChar char="•"/>
            </a:pPr>
            <a:r>
              <a:rPr lang="en-US" sz="2400" dirty="0"/>
              <a:t>obtained from flower stigmas</a:t>
            </a:r>
          </a:p>
        </p:txBody>
      </p:sp>
      <p:pic>
        <p:nvPicPr>
          <p:cNvPr id="29698" name="Picture 2" descr="Crocus vernus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31596"/>
            <a:ext cx="2422567" cy="1816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Mama\Desktop\seo_ima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917" y="3352800"/>
            <a:ext cx="2171281" cy="218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254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334" y="192741"/>
            <a:ext cx="3084266" cy="715962"/>
          </a:xfrm>
        </p:spPr>
        <p:txBody>
          <a:bodyPr>
            <a:normAutofit fontScale="90000"/>
          </a:bodyPr>
          <a:lstStyle/>
          <a:p>
            <a:r>
              <a:rPr lang="en-US" sz="2700" dirty="0"/>
              <a:t>On limestone bloom:</a:t>
            </a:r>
            <a:br>
              <a:rPr lang="en-US" sz="2700" dirty="0"/>
            </a:br>
            <a:endParaRPr lang="en-US" dirty="0"/>
          </a:p>
        </p:txBody>
      </p:sp>
      <p:sp>
        <p:nvSpPr>
          <p:cNvPr id="4" name="TextBox 3"/>
          <p:cNvSpPr txBox="1"/>
          <p:nvPr/>
        </p:nvSpPr>
        <p:spPr>
          <a:xfrm>
            <a:off x="6400800" y="371425"/>
            <a:ext cx="2612419" cy="2677656"/>
          </a:xfrm>
          <a:prstGeom prst="rect">
            <a:avLst/>
          </a:prstGeom>
          <a:solidFill>
            <a:srgbClr val="E8F5A7"/>
          </a:solidFill>
        </p:spPr>
        <p:txBody>
          <a:bodyPr wrap="square" rtlCol="0">
            <a:spAutoFit/>
          </a:bodyPr>
          <a:lstStyle/>
          <a:p>
            <a:r>
              <a:rPr lang="ro-RO" sz="2400" b="1" dirty="0">
                <a:solidFill>
                  <a:srgbClr val="C00000"/>
                </a:solidFill>
              </a:rPr>
              <a:t>     </a:t>
            </a:r>
            <a:r>
              <a:rPr lang="en-US" sz="2400" b="1" dirty="0">
                <a:solidFill>
                  <a:srgbClr val="C00000"/>
                </a:solidFill>
              </a:rPr>
              <a:t>Argin</a:t>
            </a:r>
            <a:r>
              <a:rPr lang="ro-RO" sz="2400" b="1" dirty="0">
                <a:solidFill>
                  <a:srgbClr val="C00000"/>
                </a:solidFill>
              </a:rPr>
              <a:t>ț</a:t>
            </a:r>
            <a:r>
              <a:rPr lang="en-US" sz="2400" b="1" dirty="0" err="1">
                <a:solidFill>
                  <a:srgbClr val="C00000"/>
                </a:solidFill>
              </a:rPr>
              <a:t>ica</a:t>
            </a:r>
            <a:r>
              <a:rPr lang="en-US" sz="2400" b="1" dirty="0">
                <a:solidFill>
                  <a:srgbClr val="C00000"/>
                </a:solidFill>
              </a:rPr>
              <a:t>/ The Silver Plant </a:t>
            </a:r>
          </a:p>
          <a:p>
            <a:r>
              <a:rPr lang="en-US" sz="2400" b="1" dirty="0">
                <a:solidFill>
                  <a:srgbClr val="C00000"/>
                </a:solidFill>
              </a:rPr>
              <a:t> (Dryas </a:t>
            </a:r>
            <a:r>
              <a:rPr lang="en-US" sz="2400" b="1" dirty="0" err="1">
                <a:solidFill>
                  <a:srgbClr val="C00000"/>
                </a:solidFill>
              </a:rPr>
              <a:t>octopetala</a:t>
            </a:r>
            <a:r>
              <a:rPr lang="en-US" sz="2400" b="1" dirty="0">
                <a:solidFill>
                  <a:srgbClr val="C00000"/>
                </a:solidFill>
              </a:rPr>
              <a:t>)</a:t>
            </a:r>
          </a:p>
          <a:p>
            <a:endParaRPr lang="en-US" sz="2400" dirty="0"/>
          </a:p>
          <a:p>
            <a:r>
              <a:rPr lang="ro-RO" sz="2400" dirty="0"/>
              <a:t>woody </a:t>
            </a:r>
            <a:r>
              <a:rPr lang="en-US" sz="2400" dirty="0"/>
              <a:t>small </a:t>
            </a:r>
            <a:r>
              <a:rPr lang="ro-RO" sz="2400" dirty="0"/>
              <a:t>plant</a:t>
            </a:r>
            <a:endParaRPr lang="en-US" sz="2400" dirty="0"/>
          </a:p>
          <a:p>
            <a:r>
              <a:rPr lang="ro-RO" sz="2400" dirty="0"/>
              <a:t> with 8 petals</a:t>
            </a:r>
            <a:endParaRPr lang="en-US" sz="2400" dirty="0"/>
          </a:p>
          <a:p>
            <a:endParaRPr lang="ro-RO" sz="2400" dirty="0"/>
          </a:p>
        </p:txBody>
      </p:sp>
      <p:sp>
        <p:nvSpPr>
          <p:cNvPr id="5" name="TextBox 4"/>
          <p:cNvSpPr txBox="1"/>
          <p:nvPr/>
        </p:nvSpPr>
        <p:spPr>
          <a:xfrm>
            <a:off x="3323032" y="579855"/>
            <a:ext cx="2772968" cy="1938992"/>
          </a:xfrm>
          <a:prstGeom prst="rect">
            <a:avLst/>
          </a:prstGeom>
          <a:solidFill>
            <a:srgbClr val="C2E41A"/>
          </a:solidFill>
        </p:spPr>
        <p:txBody>
          <a:bodyPr wrap="square" rtlCol="0">
            <a:spAutoFit/>
          </a:bodyPr>
          <a:lstStyle/>
          <a:p>
            <a:r>
              <a:rPr lang="en-US" sz="2400" b="1" dirty="0">
                <a:solidFill>
                  <a:srgbClr val="C00000"/>
                </a:solidFill>
              </a:rPr>
              <a:t>The Yellow axes </a:t>
            </a:r>
            <a:endParaRPr lang="ro-RO" sz="2400" b="1" dirty="0">
              <a:solidFill>
                <a:srgbClr val="C00000"/>
              </a:solidFill>
            </a:endParaRPr>
          </a:p>
          <a:p>
            <a:r>
              <a:rPr lang="en-US" sz="2400" b="1" dirty="0">
                <a:solidFill>
                  <a:srgbClr val="C00000"/>
                </a:solidFill>
              </a:rPr>
              <a:t> (Viola biflora)</a:t>
            </a:r>
          </a:p>
          <a:p>
            <a:r>
              <a:rPr lang="en-US" sz="2400" dirty="0"/>
              <a:t>with 4 raised petals </a:t>
            </a:r>
          </a:p>
          <a:p>
            <a:r>
              <a:rPr lang="en-US" sz="2400" dirty="0"/>
              <a:t> up and one</a:t>
            </a:r>
          </a:p>
          <a:p>
            <a:r>
              <a:rPr lang="en-US" sz="2400" dirty="0"/>
              <a:t>pointing down</a:t>
            </a:r>
          </a:p>
        </p:txBody>
      </p:sp>
      <p:sp>
        <p:nvSpPr>
          <p:cNvPr id="6" name="TextBox 5"/>
          <p:cNvSpPr txBox="1"/>
          <p:nvPr/>
        </p:nvSpPr>
        <p:spPr>
          <a:xfrm>
            <a:off x="145902" y="609600"/>
            <a:ext cx="3054498" cy="3785652"/>
          </a:xfrm>
          <a:prstGeom prst="rect">
            <a:avLst/>
          </a:prstGeom>
          <a:solidFill>
            <a:srgbClr val="E8F5A7"/>
          </a:solidFill>
        </p:spPr>
        <p:txBody>
          <a:bodyPr wrap="square" rtlCol="0">
            <a:spAutoFit/>
          </a:bodyPr>
          <a:lstStyle/>
          <a:p>
            <a:r>
              <a:rPr lang="en-US" sz="2400" b="1" dirty="0">
                <a:solidFill>
                  <a:srgbClr val="C00000"/>
                </a:solidFill>
              </a:rPr>
              <a:t>The Edelweiss</a:t>
            </a:r>
          </a:p>
          <a:p>
            <a:r>
              <a:rPr lang="en-US" sz="2400" b="1" dirty="0">
                <a:solidFill>
                  <a:srgbClr val="C00000"/>
                </a:solidFill>
              </a:rPr>
              <a:t>(</a:t>
            </a:r>
            <a:r>
              <a:rPr lang="en-US" sz="2400" b="1" dirty="0" err="1">
                <a:solidFill>
                  <a:srgbClr val="C00000"/>
                </a:solidFill>
              </a:rPr>
              <a:t>Leonthopodium</a:t>
            </a:r>
            <a:endParaRPr lang="en-US" sz="2400" b="1" dirty="0">
              <a:solidFill>
                <a:srgbClr val="C00000"/>
              </a:solidFill>
            </a:endParaRPr>
          </a:p>
          <a:p>
            <a:r>
              <a:rPr lang="en-US" sz="2400" b="1" dirty="0">
                <a:solidFill>
                  <a:srgbClr val="C00000"/>
                </a:solidFill>
              </a:rPr>
              <a:t>alpinum)</a:t>
            </a:r>
          </a:p>
          <a:p>
            <a:pPr marL="342900" indent="-342900">
              <a:buFont typeface="Arial" panose="020B0604020202020204" pitchFamily="34" charset="0"/>
              <a:buChar char="•"/>
            </a:pPr>
            <a:r>
              <a:rPr lang="en-US" sz="2400" dirty="0"/>
              <a:t>the rarest perennial plant in the mountain flora</a:t>
            </a:r>
          </a:p>
          <a:p>
            <a:pPr marL="342900" indent="-342900">
              <a:buFont typeface="Arial" panose="020B0604020202020204" pitchFamily="34" charset="0"/>
              <a:buChar char="•"/>
            </a:pPr>
            <a:r>
              <a:rPr lang="en-US" sz="2400" dirty="0"/>
              <a:t>protected by law,</a:t>
            </a:r>
          </a:p>
          <a:p>
            <a:pPr marL="342900" indent="-342900">
              <a:buFont typeface="Arial" panose="020B0604020202020204" pitchFamily="34" charset="0"/>
              <a:buChar char="•"/>
            </a:pPr>
            <a:r>
              <a:rPr lang="en-US" sz="2400" dirty="0"/>
              <a:t>a symbol of modesty and endurance</a:t>
            </a:r>
          </a:p>
        </p:txBody>
      </p:sp>
      <p:pic>
        <p:nvPicPr>
          <p:cNvPr id="30722" name="Picture 2" descr="https://upload.wikimedia.org/wikipedia/commons/thumb/5/57/Dryas_octopetala_RF.jpg/220px-Dryas_octopetala_R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516" y="3027627"/>
            <a:ext cx="2540866" cy="3441718"/>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C:\Users\Mama\Desktop\ppt Fagaras\c0035587-800px-w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979" y="2554358"/>
            <a:ext cx="213995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descr="Floare de Colt - GardenExpert.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4336138"/>
            <a:ext cx="2362200" cy="208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538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940" y="325178"/>
            <a:ext cx="5638800" cy="817822"/>
          </a:xfrm>
        </p:spPr>
        <p:txBody>
          <a:bodyPr>
            <a:noAutofit/>
          </a:bodyPr>
          <a:lstStyle/>
          <a:p>
            <a:pPr marL="0" indent="0">
              <a:buNone/>
            </a:pPr>
            <a:r>
              <a:rPr lang="en-US" sz="2400" dirty="0"/>
              <a:t>Other species of herbaceous plants protected by law are:</a:t>
            </a:r>
          </a:p>
        </p:txBody>
      </p:sp>
      <p:sp>
        <p:nvSpPr>
          <p:cNvPr id="5" name="TextBox 4"/>
          <p:cNvSpPr txBox="1"/>
          <p:nvPr/>
        </p:nvSpPr>
        <p:spPr>
          <a:xfrm>
            <a:off x="902208" y="1295400"/>
            <a:ext cx="3475823" cy="1846659"/>
          </a:xfrm>
          <a:prstGeom prst="rect">
            <a:avLst/>
          </a:prstGeom>
          <a:solidFill>
            <a:srgbClr val="E8F5A7"/>
          </a:solidFill>
        </p:spPr>
        <p:txBody>
          <a:bodyPr wrap="none" rtlCol="0">
            <a:spAutoFit/>
          </a:bodyPr>
          <a:lstStyle/>
          <a:p>
            <a:r>
              <a:rPr lang="en-US" sz="2400" b="1" dirty="0">
                <a:solidFill>
                  <a:srgbClr val="C00000"/>
                </a:solidFill>
              </a:rPr>
              <a:t>  The  White Ivy</a:t>
            </a:r>
          </a:p>
          <a:p>
            <a:r>
              <a:rPr lang="en-US" sz="2400" b="1" dirty="0">
                <a:solidFill>
                  <a:srgbClr val="C00000"/>
                </a:solidFill>
              </a:rPr>
              <a:t>(Daphne </a:t>
            </a:r>
            <a:r>
              <a:rPr lang="en-US" sz="2400" b="1" dirty="0" err="1">
                <a:solidFill>
                  <a:srgbClr val="C00000"/>
                </a:solidFill>
              </a:rPr>
              <a:t>blagayana</a:t>
            </a:r>
            <a:r>
              <a:rPr lang="en-US" sz="2400" b="1" dirty="0">
                <a:solidFill>
                  <a:srgbClr val="C00000"/>
                </a:solidFill>
              </a:rPr>
              <a:t>)</a:t>
            </a:r>
          </a:p>
          <a:p>
            <a:pPr marL="342900" indent="-342900">
              <a:buFont typeface="Arial" panose="020B0604020202020204" pitchFamily="34" charset="0"/>
              <a:buChar char="•"/>
            </a:pPr>
            <a:r>
              <a:rPr lang="en-US" sz="2400" dirty="0"/>
              <a:t>spring flowering shrub,</a:t>
            </a:r>
          </a:p>
          <a:p>
            <a:pPr marL="342900" indent="-342900">
              <a:buFont typeface="Arial" panose="020B0604020202020204" pitchFamily="34" charset="0"/>
              <a:buChar char="•"/>
            </a:pPr>
            <a:r>
              <a:rPr lang="en-US" sz="2400" dirty="0"/>
              <a:t>nice smell</a:t>
            </a:r>
          </a:p>
          <a:p>
            <a:endParaRPr lang="en-US" dirty="0"/>
          </a:p>
        </p:txBody>
      </p:sp>
      <p:sp>
        <p:nvSpPr>
          <p:cNvPr id="6" name="AutoShape 6" descr="File:Daphne blagayana (33946067631).jpg - Wikimedia Commons"/>
          <p:cNvSpPr>
            <a:spLocks noChangeAspect="1" noChangeArrowheads="1"/>
          </p:cNvSpPr>
          <p:nvPr/>
        </p:nvSpPr>
        <p:spPr bwMode="auto">
          <a:xfrm flipV="1">
            <a:off x="256308" y="698485"/>
            <a:ext cx="1496291" cy="14962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770" name="Picture 2" descr="C:\Users\Mama\Desktop\ppt Fagaras\sv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028" y="2057400"/>
            <a:ext cx="2403527" cy="4311577"/>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File:Daphne blagayana (339460676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352800"/>
            <a:ext cx="4021570" cy="30161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19318" y="218099"/>
            <a:ext cx="3507179" cy="3046988"/>
          </a:xfrm>
          <a:prstGeom prst="rect">
            <a:avLst/>
          </a:prstGeom>
          <a:solidFill>
            <a:srgbClr val="C2E41A"/>
          </a:solidFill>
        </p:spPr>
        <p:txBody>
          <a:bodyPr wrap="none" rtlCol="0">
            <a:spAutoFit/>
          </a:bodyPr>
          <a:lstStyle/>
          <a:p>
            <a:r>
              <a:rPr lang="ro-RO" sz="2400" b="1" dirty="0">
                <a:solidFill>
                  <a:srgbClr val="C00000"/>
                </a:solidFill>
              </a:rPr>
              <a:t>Sângele voinicului</a:t>
            </a:r>
            <a:r>
              <a:rPr lang="en-US" sz="2400" b="1" dirty="0">
                <a:solidFill>
                  <a:srgbClr val="C00000"/>
                </a:solidFill>
              </a:rPr>
              <a:t> </a:t>
            </a:r>
            <a:endParaRPr lang="ro-RO" sz="2400" b="1" dirty="0">
              <a:solidFill>
                <a:srgbClr val="C00000"/>
              </a:solidFill>
            </a:endParaRPr>
          </a:p>
          <a:p>
            <a:r>
              <a:rPr lang="en-US" sz="2400" b="1" dirty="0">
                <a:solidFill>
                  <a:srgbClr val="C00000"/>
                </a:solidFill>
              </a:rPr>
              <a:t>(Nigritella rubra)</a:t>
            </a:r>
            <a:r>
              <a:rPr lang="ro-RO" sz="2400" b="1" dirty="0">
                <a:solidFill>
                  <a:srgbClr val="C00000"/>
                </a:solidFill>
              </a:rPr>
              <a:t> </a:t>
            </a:r>
            <a:endParaRPr lang="en-US" sz="2400" b="1" dirty="0">
              <a:solidFill>
                <a:srgbClr val="C00000"/>
              </a:solidFill>
            </a:endParaRPr>
          </a:p>
          <a:p>
            <a:r>
              <a:rPr lang="en-US" sz="2400" dirty="0"/>
              <a:t>The blood of the young</a:t>
            </a:r>
            <a:r>
              <a:rPr lang="ro-RO" sz="2400" dirty="0"/>
              <a:t>/ </a:t>
            </a:r>
          </a:p>
          <a:p>
            <a:r>
              <a:rPr lang="ro-RO" sz="2400" dirty="0"/>
              <a:t>brave</a:t>
            </a:r>
          </a:p>
          <a:p>
            <a:r>
              <a:rPr lang="en-US" sz="2400" dirty="0"/>
              <a:t> man</a:t>
            </a:r>
          </a:p>
          <a:p>
            <a:pPr marL="342900" indent="-342900">
              <a:buFont typeface="Arial" panose="020B0604020202020204" pitchFamily="34" charset="0"/>
              <a:buChar char="•"/>
            </a:pPr>
            <a:r>
              <a:rPr lang="en-US" sz="2400" dirty="0"/>
              <a:t>orchids with purple red </a:t>
            </a:r>
          </a:p>
          <a:p>
            <a:r>
              <a:rPr lang="en-US" sz="2400" dirty="0"/>
              <a:t>flowers,</a:t>
            </a:r>
          </a:p>
          <a:p>
            <a:pPr marL="342900" indent="-342900">
              <a:buFont typeface="Arial" panose="020B0604020202020204" pitchFamily="34" charset="0"/>
              <a:buChar char="•"/>
            </a:pPr>
            <a:r>
              <a:rPr lang="en-US" sz="2400" dirty="0"/>
              <a:t> vanilla scent</a:t>
            </a:r>
            <a:endParaRPr lang="ro-RO" sz="2400" dirty="0"/>
          </a:p>
        </p:txBody>
      </p:sp>
    </p:spTree>
    <p:extLst>
      <p:ext uri="{BB962C8B-B14F-4D97-AF65-F5344CB8AC3E}">
        <p14:creationId xmlns:p14="http://schemas.microsoft.com/office/powerpoint/2010/main" val="2506593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229600" cy="1676400"/>
          </a:xfrm>
          <a:solidFill>
            <a:srgbClr val="E8F5A7"/>
          </a:solidFill>
        </p:spPr>
        <p:txBody>
          <a:bodyPr>
            <a:normAutofit/>
          </a:bodyPr>
          <a:lstStyle/>
          <a:p>
            <a:r>
              <a:rPr lang="en-US" sz="2400" dirty="0"/>
              <a:t>one of the great ornaments of </a:t>
            </a:r>
            <a:r>
              <a:rPr lang="en-US" sz="2400" dirty="0" err="1"/>
              <a:t>Făgăraș</a:t>
            </a:r>
            <a:r>
              <a:rPr lang="en-US" sz="2400" dirty="0"/>
              <a:t> is </a:t>
            </a:r>
            <a:r>
              <a:rPr lang="en-US" sz="2400" b="1" dirty="0">
                <a:solidFill>
                  <a:srgbClr val="C00000"/>
                </a:solidFill>
              </a:rPr>
              <a:t>the mountain peony (Rhododendron </a:t>
            </a:r>
            <a:r>
              <a:rPr lang="en-US" sz="2400" b="1" dirty="0" err="1">
                <a:solidFill>
                  <a:srgbClr val="C00000"/>
                </a:solidFill>
              </a:rPr>
              <a:t>kotschyii</a:t>
            </a:r>
            <a:r>
              <a:rPr lang="en-US" sz="2400" b="1" dirty="0">
                <a:solidFill>
                  <a:srgbClr val="C00000"/>
                </a:solidFill>
              </a:rPr>
              <a:t>)  </a:t>
            </a:r>
          </a:p>
          <a:p>
            <a:r>
              <a:rPr lang="en-US" sz="2400" dirty="0"/>
              <a:t>protected plant that blooms in June-July</a:t>
            </a:r>
          </a:p>
        </p:txBody>
      </p:sp>
      <p:pic>
        <p:nvPicPr>
          <p:cNvPr id="31746" name="Picture 2" descr="http://www.opiniatimisoarei.ro/wp-content/uploads/2014/07/Bujor-de-mun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11280"/>
            <a:ext cx="6105525" cy="4067176"/>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C:\Users\Mama\Desktop\ppt Fagaras\Romania_Salbatica_thumb_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1" y="2133600"/>
            <a:ext cx="2057400" cy="24559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74982" y="4724400"/>
            <a:ext cx="2653162" cy="1200329"/>
          </a:xfrm>
          <a:prstGeom prst="rect">
            <a:avLst/>
          </a:prstGeom>
          <a:solidFill>
            <a:srgbClr val="C2E41A"/>
          </a:solidFill>
        </p:spPr>
        <p:txBody>
          <a:bodyPr wrap="none" rtlCol="0">
            <a:spAutoFit/>
          </a:bodyPr>
          <a:lstStyle/>
          <a:p>
            <a:r>
              <a:rPr lang="en-US" dirty="0">
                <a:latin typeface="Calibri" pitchFamily="34" charset="0"/>
                <a:cs typeface="Calibri" pitchFamily="34" charset="0"/>
              </a:rPr>
              <a:t> </a:t>
            </a:r>
            <a:r>
              <a:rPr lang="en-US" sz="2400" dirty="0">
                <a:latin typeface="Calibri" pitchFamily="34" charset="0"/>
                <a:cs typeface="Calibri" pitchFamily="34" charset="0"/>
              </a:rPr>
              <a:t>syrup, jam  and</a:t>
            </a:r>
          </a:p>
          <a:p>
            <a:r>
              <a:rPr lang="en-US" sz="2400" dirty="0">
                <a:latin typeface="Calibri" pitchFamily="34" charset="0"/>
                <a:cs typeface="Calibri" pitchFamily="34" charset="0"/>
              </a:rPr>
              <a:t>medicinal teas used</a:t>
            </a:r>
          </a:p>
          <a:p>
            <a:r>
              <a:rPr lang="en-US" sz="2400" dirty="0">
                <a:latin typeface="Calibri" pitchFamily="34" charset="0"/>
                <a:cs typeface="Calibri" pitchFamily="34" charset="0"/>
              </a:rPr>
              <a:t> to be made of it</a:t>
            </a:r>
          </a:p>
        </p:txBody>
      </p:sp>
    </p:spTree>
    <p:extLst>
      <p:ext uri="{BB962C8B-B14F-4D97-AF65-F5344CB8AC3E}">
        <p14:creationId xmlns:p14="http://schemas.microsoft.com/office/powerpoint/2010/main" val="3389994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
            <a:ext cx="6858000" cy="838199"/>
          </a:xfrm>
        </p:spPr>
        <p:txBody>
          <a:bodyPr>
            <a:normAutofit/>
          </a:bodyPr>
          <a:lstStyle/>
          <a:p>
            <a:pPr marL="0" indent="0">
              <a:buNone/>
            </a:pPr>
            <a:r>
              <a:rPr lang="en-US" sz="2400" dirty="0"/>
              <a:t>In the harshest conditions of the upper alpine layer (beyond 2200 m) grow delicate flowers of:</a:t>
            </a:r>
          </a:p>
        </p:txBody>
      </p:sp>
      <p:sp>
        <p:nvSpPr>
          <p:cNvPr id="5" name="TextBox 4"/>
          <p:cNvSpPr txBox="1"/>
          <p:nvPr/>
        </p:nvSpPr>
        <p:spPr>
          <a:xfrm>
            <a:off x="5410200" y="1154668"/>
            <a:ext cx="3535680" cy="1938992"/>
          </a:xfrm>
          <a:prstGeom prst="rect">
            <a:avLst/>
          </a:prstGeom>
          <a:solidFill>
            <a:srgbClr val="E8F5A7"/>
          </a:solidFill>
        </p:spPr>
        <p:txBody>
          <a:bodyPr wrap="square" rtlCol="0">
            <a:spAutoFit/>
          </a:bodyPr>
          <a:lstStyle/>
          <a:p>
            <a:r>
              <a:rPr lang="en-US" sz="2400" b="1" dirty="0">
                <a:solidFill>
                  <a:srgbClr val="C00000"/>
                </a:solidFill>
              </a:rPr>
              <a:t>G</a:t>
            </a:r>
            <a:r>
              <a:rPr lang="ro-RO" sz="2400" b="1" dirty="0">
                <a:solidFill>
                  <a:srgbClr val="C00000"/>
                </a:solidFill>
              </a:rPr>
              <a:t>ențiana</a:t>
            </a:r>
            <a:r>
              <a:rPr lang="en-US" sz="2400" b="1" dirty="0">
                <a:solidFill>
                  <a:srgbClr val="C00000"/>
                </a:solidFill>
              </a:rPr>
              <a:t>/ The Gentian</a:t>
            </a:r>
            <a:endParaRPr lang="ro-RO" sz="2400" b="1" dirty="0">
              <a:solidFill>
                <a:srgbClr val="C00000"/>
              </a:solidFill>
            </a:endParaRPr>
          </a:p>
          <a:p>
            <a:r>
              <a:rPr lang="en-US" sz="2400" b="1" dirty="0">
                <a:solidFill>
                  <a:srgbClr val="C00000"/>
                </a:solidFill>
              </a:rPr>
              <a:t> (Gentiana acaulis)</a:t>
            </a:r>
            <a:endParaRPr lang="ro-RO" sz="2400" b="1" dirty="0">
              <a:solidFill>
                <a:srgbClr val="C00000"/>
              </a:solidFill>
            </a:endParaRPr>
          </a:p>
          <a:p>
            <a:pPr marL="342900" indent="-342900">
              <a:buFont typeface="Arial" panose="020B0604020202020204" pitchFamily="34" charset="0"/>
              <a:buChar char="•"/>
            </a:pPr>
            <a:r>
              <a:rPr lang="en-US" sz="2400" dirty="0"/>
              <a:t>Medicinal plant, liqueurs and bitter are prepared from the roots</a:t>
            </a:r>
          </a:p>
        </p:txBody>
      </p:sp>
      <p:pic>
        <p:nvPicPr>
          <p:cNvPr id="33800" name="Picture 8" descr="C:\Users\Mama\Desktop\ppt Fagaras\3116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613" y="1761452"/>
            <a:ext cx="3123576" cy="502619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Mama\Desktop\poze,, materiale pentru ppt Fagaras\poze pentruppt Fagaras\Gentiane_Ko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462438"/>
            <a:ext cx="4146724" cy="32368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1" y="1143000"/>
            <a:ext cx="4572000" cy="1200329"/>
          </a:xfrm>
          <a:prstGeom prst="rect">
            <a:avLst/>
          </a:prstGeom>
          <a:solidFill>
            <a:srgbClr val="D5ED5D"/>
          </a:solidFill>
        </p:spPr>
        <p:txBody>
          <a:bodyPr wrap="square" rtlCol="0">
            <a:spAutoFit/>
          </a:bodyPr>
          <a:lstStyle/>
          <a:p>
            <a:r>
              <a:rPr lang="ro-RO" sz="2400" b="1" dirty="0">
                <a:solidFill>
                  <a:srgbClr val="C00000"/>
                </a:solidFill>
              </a:rPr>
              <a:t>Clopoțel de munte</a:t>
            </a:r>
            <a:r>
              <a:rPr lang="en-US" sz="2400" b="1" dirty="0">
                <a:solidFill>
                  <a:srgbClr val="C00000"/>
                </a:solidFill>
              </a:rPr>
              <a:t>/ The Mountain bell (Campanula alpina) </a:t>
            </a:r>
          </a:p>
          <a:p>
            <a:pPr marL="342900" indent="-342900">
              <a:buFont typeface="Arial" pitchFamily="34" charset="0"/>
              <a:buChar char="•"/>
            </a:pPr>
            <a:r>
              <a:rPr lang="en-US" sz="2400" dirty="0"/>
              <a:t>bell-like flowers</a:t>
            </a:r>
          </a:p>
        </p:txBody>
      </p:sp>
    </p:spTree>
    <p:extLst>
      <p:ext uri="{BB962C8B-B14F-4D97-AF65-F5344CB8AC3E}">
        <p14:creationId xmlns:p14="http://schemas.microsoft.com/office/powerpoint/2010/main" val="2606280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28600"/>
            <a:ext cx="4114800" cy="2215991"/>
          </a:xfrm>
          <a:prstGeom prst="rect">
            <a:avLst/>
          </a:prstGeom>
          <a:solidFill>
            <a:srgbClr val="E8F5A7"/>
          </a:solidFill>
        </p:spPr>
        <p:txBody>
          <a:bodyPr wrap="square" rtlCol="0">
            <a:spAutoFit/>
          </a:bodyPr>
          <a:lstStyle/>
          <a:p>
            <a:pPr fontAlgn="base"/>
            <a:r>
              <a:rPr lang="vi-VN" dirty="0"/>
              <a:t> </a:t>
            </a:r>
          </a:p>
          <a:p>
            <a:pPr fontAlgn="base"/>
            <a:r>
              <a:rPr lang="ro-RO" sz="2400" b="1" dirty="0">
                <a:solidFill>
                  <a:srgbClr val="C00000"/>
                </a:solidFill>
                <a:latin typeface="Calibri" pitchFamily="34" charset="0"/>
                <a:cs typeface="Calibri" pitchFamily="34" charset="0"/>
              </a:rPr>
              <a:t>       </a:t>
            </a:r>
            <a:r>
              <a:rPr lang="vi-VN" sz="2400" b="1" dirty="0">
                <a:solidFill>
                  <a:srgbClr val="C00000"/>
                </a:solidFill>
                <a:latin typeface="Calibri" pitchFamily="34" charset="0"/>
                <a:cs typeface="Calibri" pitchFamily="34" charset="0"/>
              </a:rPr>
              <a:t>Nu-mă-uita</a:t>
            </a:r>
            <a:endParaRPr lang="ro-RO" sz="2400" b="1" dirty="0">
              <a:solidFill>
                <a:srgbClr val="C00000"/>
              </a:solidFill>
              <a:latin typeface="Calibri" pitchFamily="34" charset="0"/>
              <a:cs typeface="Calibri" pitchFamily="34" charset="0"/>
            </a:endParaRPr>
          </a:p>
          <a:p>
            <a:pPr fontAlgn="base"/>
            <a:r>
              <a:rPr lang="vi-VN" sz="2400" dirty="0">
                <a:solidFill>
                  <a:srgbClr val="C00000"/>
                </a:solidFill>
                <a:latin typeface="Calibri" pitchFamily="34" charset="0"/>
                <a:cs typeface="Calibri" pitchFamily="34" charset="0"/>
              </a:rPr>
              <a:t> </a:t>
            </a:r>
            <a:r>
              <a:rPr lang="vi-VN" sz="2400" b="1" dirty="0">
                <a:solidFill>
                  <a:srgbClr val="C00000"/>
                </a:solidFill>
                <a:latin typeface="Calibri" pitchFamily="34" charset="0"/>
                <a:cs typeface="Calibri" pitchFamily="34" charset="0"/>
              </a:rPr>
              <a:t>(Myosotis</a:t>
            </a:r>
            <a:r>
              <a:rPr lang="ro-RO" sz="2400" b="1" dirty="0">
                <a:solidFill>
                  <a:srgbClr val="C00000"/>
                </a:solidFill>
                <a:latin typeface="Calibri" pitchFamily="34" charset="0"/>
                <a:cs typeface="Calibri" pitchFamily="34" charset="0"/>
              </a:rPr>
              <a:t> </a:t>
            </a:r>
            <a:r>
              <a:rPr lang="vi-VN" sz="2400" b="1" dirty="0">
                <a:solidFill>
                  <a:srgbClr val="C00000"/>
                </a:solidFill>
                <a:latin typeface="Calibri" pitchFamily="34" charset="0"/>
                <a:cs typeface="Calibri" pitchFamily="34" charset="0"/>
              </a:rPr>
              <a:t>alpestris)</a:t>
            </a:r>
            <a:r>
              <a:rPr lang="en-US" sz="2400" b="1" dirty="0">
                <a:solidFill>
                  <a:srgbClr val="C00000"/>
                </a:solidFill>
                <a:latin typeface="Calibri" pitchFamily="34" charset="0"/>
                <a:cs typeface="Calibri" pitchFamily="34" charset="0"/>
              </a:rPr>
              <a:t> </a:t>
            </a:r>
            <a:endParaRPr lang="ro-RO" sz="2400" b="1" dirty="0">
              <a:solidFill>
                <a:srgbClr val="C00000"/>
              </a:solidFill>
              <a:latin typeface="Calibri" pitchFamily="34" charset="0"/>
              <a:cs typeface="Calibri" pitchFamily="34" charset="0"/>
            </a:endParaRPr>
          </a:p>
          <a:p>
            <a:pPr fontAlgn="base"/>
            <a:r>
              <a:rPr lang="en-US" sz="2400" b="1" dirty="0">
                <a:solidFill>
                  <a:srgbClr val="C00000"/>
                </a:solidFill>
                <a:latin typeface="Calibri" pitchFamily="34" charset="0"/>
                <a:cs typeface="Calibri" pitchFamily="34" charset="0"/>
              </a:rPr>
              <a:t>The Forget –me- not flower </a:t>
            </a:r>
          </a:p>
          <a:p>
            <a:pPr fontAlgn="base"/>
            <a:r>
              <a:rPr lang="en-US" sz="2400" dirty="0">
                <a:latin typeface="Calibri" pitchFamily="34" charset="0"/>
                <a:cs typeface="Calibri" pitchFamily="34" charset="0"/>
              </a:rPr>
              <a:t> -</a:t>
            </a:r>
            <a:r>
              <a:rPr lang="en-US" sz="2400" dirty="0" err="1">
                <a:latin typeface="Calibri" pitchFamily="34" charset="0"/>
                <a:cs typeface="Calibri" pitchFamily="34" charset="0"/>
              </a:rPr>
              <a:t>medicineal</a:t>
            </a:r>
            <a:r>
              <a:rPr lang="en-US" sz="2400" dirty="0">
                <a:latin typeface="Calibri" pitchFamily="34" charset="0"/>
                <a:cs typeface="Calibri" pitchFamily="34" charset="0"/>
              </a:rPr>
              <a:t> plant, used in eye and ear diseases</a:t>
            </a:r>
            <a:endParaRPr lang="vi-VN" sz="2400" dirty="0">
              <a:latin typeface="Calibri" pitchFamily="34" charset="0"/>
              <a:cs typeface="Calibri" pitchFamily="34" charset="0"/>
            </a:endParaRPr>
          </a:p>
        </p:txBody>
      </p:sp>
      <p:sp>
        <p:nvSpPr>
          <p:cNvPr id="3" name="Rectangle 2"/>
          <p:cNvSpPr/>
          <p:nvPr/>
        </p:nvSpPr>
        <p:spPr>
          <a:xfrm>
            <a:off x="5253792" y="1394643"/>
            <a:ext cx="2903615" cy="830997"/>
          </a:xfrm>
          <a:prstGeom prst="rect">
            <a:avLst/>
          </a:prstGeom>
          <a:solidFill>
            <a:srgbClr val="C2E41A"/>
          </a:solidFill>
        </p:spPr>
        <p:txBody>
          <a:bodyPr wrap="none">
            <a:spAutoFit/>
          </a:bodyPr>
          <a:lstStyle/>
          <a:p>
            <a:r>
              <a:rPr lang="vi-VN" sz="2400" b="1" dirty="0">
                <a:solidFill>
                  <a:srgbClr val="C00000"/>
                </a:solidFill>
                <a:latin typeface="Calibri" pitchFamily="34" charset="0"/>
                <a:cs typeface="Calibri" pitchFamily="34" charset="0"/>
              </a:rPr>
              <a:t>Romaniță-de-munte</a:t>
            </a:r>
            <a:endParaRPr lang="ro-RO" sz="2400" b="1" dirty="0">
              <a:solidFill>
                <a:srgbClr val="C00000"/>
              </a:solidFill>
              <a:latin typeface="Calibri" pitchFamily="34" charset="0"/>
              <a:cs typeface="Calibri" pitchFamily="34" charset="0"/>
            </a:endParaRPr>
          </a:p>
          <a:p>
            <a:r>
              <a:rPr lang="vi-VN" sz="2400" b="1" dirty="0">
                <a:solidFill>
                  <a:srgbClr val="C00000"/>
                </a:solidFill>
                <a:latin typeface="Calibri" pitchFamily="34" charset="0"/>
                <a:cs typeface="Calibri" pitchFamily="34" charset="0"/>
              </a:rPr>
              <a:t> (Anthemis carpatica)</a:t>
            </a:r>
            <a:endParaRPr lang="en-US" sz="2400" b="1" dirty="0">
              <a:solidFill>
                <a:srgbClr val="C00000"/>
              </a:solidFill>
              <a:latin typeface="Calibri" pitchFamily="34" charset="0"/>
              <a:cs typeface="Calibri" pitchFamily="34" charset="0"/>
            </a:endParaRPr>
          </a:p>
        </p:txBody>
      </p:sp>
      <p:pic>
        <p:nvPicPr>
          <p:cNvPr id="2052" name="Picture 4" descr="C:\Users\Mama\Desktop\121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555751"/>
            <a:ext cx="3810000" cy="41358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Mama\Desktop\Myosotis-alpestr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01874"/>
            <a:ext cx="3053633" cy="3643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75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15191"/>
            <a:ext cx="8229600" cy="2517458"/>
          </a:xfrm>
          <a:solidFill>
            <a:srgbClr val="E8F5A7"/>
          </a:solidFill>
        </p:spPr>
        <p:txBody>
          <a:bodyPr>
            <a:noAutofit/>
          </a:bodyPr>
          <a:lstStyle/>
          <a:p>
            <a:pPr marL="0" indent="0">
              <a:buNone/>
            </a:pPr>
            <a:r>
              <a:rPr lang="en-US" sz="2400" b="1" dirty="0">
                <a:solidFill>
                  <a:srgbClr val="C00000"/>
                </a:solidFill>
              </a:rPr>
              <a:t>FAUNA:</a:t>
            </a:r>
          </a:p>
          <a:p>
            <a:r>
              <a:rPr lang="en-US" sz="2400" dirty="0"/>
              <a:t>alpine heights are the kingdom of </a:t>
            </a:r>
            <a:r>
              <a:rPr lang="en-US" sz="2400" b="1" dirty="0">
                <a:solidFill>
                  <a:srgbClr val="C00000"/>
                </a:solidFill>
              </a:rPr>
              <a:t>black goats (Rupicapra rupicapra)</a:t>
            </a:r>
            <a:r>
              <a:rPr lang="en-US" sz="2400" b="1" dirty="0"/>
              <a:t> </a:t>
            </a:r>
            <a:endParaRPr lang="ro-RO" sz="2400" dirty="0"/>
          </a:p>
          <a:p>
            <a:r>
              <a:rPr lang="en-US" sz="2400" dirty="0"/>
              <a:t> protected species by law</a:t>
            </a:r>
            <a:endParaRPr lang="ro-RO" sz="2400" dirty="0"/>
          </a:p>
          <a:p>
            <a:r>
              <a:rPr lang="en-US" sz="2400" dirty="0"/>
              <a:t>The Făgăraș mountains are home to the largest number of black goats in Romania</a:t>
            </a:r>
          </a:p>
        </p:txBody>
      </p:sp>
      <p:pic>
        <p:nvPicPr>
          <p:cNvPr id="23558" name="Picture 6" descr="Țară în service | Cum a ajuns România paradisul vânătorilor de capre neg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819400"/>
            <a:ext cx="67056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306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75" y="180467"/>
            <a:ext cx="8268971" cy="2181733"/>
          </a:xfrm>
          <a:solidFill>
            <a:srgbClr val="E8F5A7"/>
          </a:solidFill>
        </p:spPr>
        <p:txBody>
          <a:bodyPr>
            <a:normAutofit/>
          </a:bodyPr>
          <a:lstStyle/>
          <a:p>
            <a:r>
              <a:rPr lang="en-US" sz="2400" b="1" dirty="0">
                <a:solidFill>
                  <a:srgbClr val="FF0000"/>
                </a:solidFill>
              </a:rPr>
              <a:t>The brown bear </a:t>
            </a:r>
            <a:r>
              <a:rPr lang="en-US" sz="2400" dirty="0"/>
              <a:t>(Ursus arctos):  protected by law, it maintains its shelters at the upper limit of coniferous forests  </a:t>
            </a:r>
          </a:p>
          <a:p>
            <a:r>
              <a:rPr lang="en-US" sz="2400" dirty="0"/>
              <a:t>a large part of the brown bears of Europe - about 6000 specimens - live on the Romanian territory</a:t>
            </a:r>
          </a:p>
        </p:txBody>
      </p:sp>
      <p:sp>
        <p:nvSpPr>
          <p:cNvPr id="4" name="AutoShape 4" descr="Ursul brun (Ursus arc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Ursul brun (Ursus arcto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8" name="Picture 8" descr="Ursul brun (Ursus arc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514600"/>
            <a:ext cx="7056063"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97522" y="2514600"/>
            <a:ext cx="2184224" cy="1200329"/>
          </a:xfrm>
          <a:prstGeom prst="rect">
            <a:avLst/>
          </a:prstGeom>
          <a:solidFill>
            <a:srgbClr val="C2E41A"/>
          </a:solidFill>
        </p:spPr>
        <p:txBody>
          <a:bodyPr wrap="square" rtlCol="0">
            <a:spAutoFit/>
          </a:bodyPr>
          <a:lstStyle/>
          <a:p>
            <a:r>
              <a:rPr lang="en-US" sz="2400" dirty="0"/>
              <a:t>It can even hear us from300 meters!</a:t>
            </a:r>
          </a:p>
        </p:txBody>
      </p:sp>
      <p:sp>
        <p:nvSpPr>
          <p:cNvPr id="6" name="TextBox 5"/>
          <p:cNvSpPr txBox="1"/>
          <p:nvPr/>
        </p:nvSpPr>
        <p:spPr>
          <a:xfrm>
            <a:off x="204066" y="5429071"/>
            <a:ext cx="184731" cy="461665"/>
          </a:xfrm>
          <a:prstGeom prst="rect">
            <a:avLst/>
          </a:prstGeom>
          <a:solidFill>
            <a:srgbClr val="C2E41A"/>
          </a:solidFill>
        </p:spPr>
        <p:txBody>
          <a:bodyPr wrap="none" rtlCol="0">
            <a:spAutoFit/>
          </a:bodyPr>
          <a:lstStyle/>
          <a:p>
            <a:pPr fontAlgn="base"/>
            <a:endParaRPr lang="vi-VN" sz="2400" dirty="0"/>
          </a:p>
        </p:txBody>
      </p:sp>
      <p:sp>
        <p:nvSpPr>
          <p:cNvPr id="7" name="TextBox 6"/>
          <p:cNvSpPr txBox="1"/>
          <p:nvPr/>
        </p:nvSpPr>
        <p:spPr>
          <a:xfrm>
            <a:off x="5714653" y="4646163"/>
            <a:ext cx="3072881" cy="1938992"/>
          </a:xfrm>
          <a:prstGeom prst="rect">
            <a:avLst/>
          </a:prstGeom>
          <a:solidFill>
            <a:srgbClr val="C2E41A"/>
          </a:solidFill>
        </p:spPr>
        <p:txBody>
          <a:bodyPr wrap="square" rtlCol="0">
            <a:spAutoFit/>
          </a:bodyPr>
          <a:lstStyle/>
          <a:p>
            <a:r>
              <a:rPr lang="en-US" sz="2400" dirty="0"/>
              <a:t>It can detect the presence of any animal, even 14 hours after its crossing  through an area!</a:t>
            </a:r>
          </a:p>
        </p:txBody>
      </p:sp>
      <p:sp>
        <p:nvSpPr>
          <p:cNvPr id="9" name="TextBox 8">
            <a:extLst>
              <a:ext uri="{FF2B5EF4-FFF2-40B4-BE49-F238E27FC236}">
                <a16:creationId xmlns:a16="http://schemas.microsoft.com/office/drawing/2014/main" id="{00EF3B86-EBD7-4907-A979-28DFFC502316}"/>
              </a:ext>
            </a:extLst>
          </p:cNvPr>
          <p:cNvSpPr txBox="1"/>
          <p:nvPr/>
        </p:nvSpPr>
        <p:spPr>
          <a:xfrm>
            <a:off x="356466" y="5581471"/>
            <a:ext cx="2501839" cy="830997"/>
          </a:xfrm>
          <a:prstGeom prst="rect">
            <a:avLst/>
          </a:prstGeom>
          <a:solidFill>
            <a:srgbClr val="C2E41A"/>
          </a:solidFill>
        </p:spPr>
        <p:txBody>
          <a:bodyPr wrap="none" rtlCol="0">
            <a:spAutoFit/>
          </a:bodyPr>
          <a:lstStyle/>
          <a:p>
            <a:pPr fontAlgn="base"/>
            <a:r>
              <a:rPr lang="en-US" sz="2400" dirty="0"/>
              <a:t>It can run very fast</a:t>
            </a:r>
          </a:p>
          <a:p>
            <a:pPr fontAlgn="base"/>
            <a:r>
              <a:rPr lang="en-US" sz="2400" dirty="0"/>
              <a:t>( 50 km per hour)</a:t>
            </a:r>
            <a:endParaRPr lang="vi-VN" sz="2400" dirty="0"/>
          </a:p>
        </p:txBody>
      </p:sp>
    </p:spTree>
    <p:extLst>
      <p:ext uri="{BB962C8B-B14F-4D97-AF65-F5344CB8AC3E}">
        <p14:creationId xmlns:p14="http://schemas.microsoft.com/office/powerpoint/2010/main" val="1903323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990600"/>
            <a:ext cx="4191000" cy="1143000"/>
          </a:xfrm>
        </p:spPr>
        <p:txBody>
          <a:bodyPr>
            <a:normAutofit/>
          </a:bodyPr>
          <a:lstStyle/>
          <a:p>
            <a:r>
              <a:rPr lang="en-US" sz="2400" b="1" dirty="0">
                <a:solidFill>
                  <a:srgbClr val="C00000"/>
                </a:solidFill>
                <a:latin typeface="+mn-lt"/>
              </a:rPr>
              <a:t>Marmota</a:t>
            </a:r>
            <a:r>
              <a:rPr lang="ro-RO" sz="2400" b="1" dirty="0">
                <a:solidFill>
                  <a:srgbClr val="C00000"/>
                </a:solidFill>
                <a:latin typeface="+mn-lt"/>
              </a:rPr>
              <a:t>/ The marmot </a:t>
            </a:r>
            <a:br>
              <a:rPr lang="en-US" sz="2400" b="1" dirty="0">
                <a:solidFill>
                  <a:srgbClr val="C00000"/>
                </a:solidFill>
                <a:latin typeface="+mn-lt"/>
              </a:rPr>
            </a:br>
            <a:r>
              <a:rPr lang="en-US" sz="2400" dirty="0">
                <a:solidFill>
                  <a:srgbClr val="C00000"/>
                </a:solidFill>
                <a:latin typeface="+mn-lt"/>
              </a:rPr>
              <a:t> (</a:t>
            </a:r>
            <a:r>
              <a:rPr lang="en-US" sz="2400" b="1" dirty="0">
                <a:solidFill>
                  <a:srgbClr val="C00000"/>
                </a:solidFill>
                <a:latin typeface="+mn-lt"/>
              </a:rPr>
              <a:t>Marmota marmota</a:t>
            </a:r>
            <a:r>
              <a:rPr lang="en-US" sz="2400" dirty="0">
                <a:solidFill>
                  <a:srgbClr val="C00000"/>
                </a:solidFill>
                <a:latin typeface="+mn-lt"/>
              </a:rPr>
              <a:t>)</a:t>
            </a:r>
          </a:p>
        </p:txBody>
      </p:sp>
      <p:pic>
        <p:nvPicPr>
          <p:cNvPr id="1027" name="Picture 3" descr="C:\Users\Mama\Desktop\marmot-in-the-alps-arterra-picture-libra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2895600" cy="43125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62400" y="2092272"/>
            <a:ext cx="4270913" cy="3046988"/>
          </a:xfrm>
          <a:prstGeom prst="rect">
            <a:avLst/>
          </a:prstGeom>
          <a:solidFill>
            <a:srgbClr val="C2E41A"/>
          </a:solidFill>
          <a:ln>
            <a:solidFill>
              <a:schemeClr val="accent1"/>
            </a:solidFill>
          </a:ln>
        </p:spPr>
        <p:txBody>
          <a:bodyPr wrap="none" rtlCol="0">
            <a:spAutoFit/>
          </a:bodyPr>
          <a:lstStyle/>
          <a:p>
            <a:pPr marL="342900" indent="-342900">
              <a:buFont typeface="Arial" pitchFamily="34" charset="0"/>
              <a:buChar char="•"/>
            </a:pPr>
            <a:r>
              <a:rPr lang="en-US" sz="2400" dirty="0"/>
              <a:t>Funny, endangered animal </a:t>
            </a:r>
          </a:p>
          <a:p>
            <a:pPr marL="342900" indent="-342900">
              <a:buFont typeface="Arial" pitchFamily="34" charset="0"/>
              <a:buChar char="•"/>
            </a:pPr>
            <a:r>
              <a:rPr lang="en-US" sz="2400" dirty="0"/>
              <a:t>lives in groups </a:t>
            </a:r>
          </a:p>
          <a:p>
            <a:pPr marL="342900" indent="-342900">
              <a:buFont typeface="Arial" pitchFamily="34" charset="0"/>
              <a:buChar char="•"/>
            </a:pPr>
            <a:r>
              <a:rPr lang="en-US" sz="2400" dirty="0"/>
              <a:t>it digs its lair under the rocks; </a:t>
            </a:r>
          </a:p>
          <a:p>
            <a:pPr marL="342900" indent="-342900">
              <a:buFont typeface="Arial" pitchFamily="34" charset="0"/>
              <a:buChar char="•"/>
            </a:pPr>
            <a:r>
              <a:rPr lang="en-US" sz="2400" dirty="0"/>
              <a:t>in case of danger, it  makes a </a:t>
            </a:r>
          </a:p>
          <a:p>
            <a:r>
              <a:rPr lang="en-US" sz="2400" dirty="0"/>
              <a:t>sound like a bird's howl </a:t>
            </a:r>
          </a:p>
          <a:p>
            <a:pPr marL="342900" indent="-342900">
              <a:buFont typeface="Arial" pitchFamily="34" charset="0"/>
              <a:buChar char="•"/>
            </a:pPr>
            <a:r>
              <a:rPr lang="en-US" sz="2400" dirty="0"/>
              <a:t>In winter it hibernates and </a:t>
            </a:r>
          </a:p>
          <a:p>
            <a:r>
              <a:rPr lang="en-US" sz="2400" dirty="0"/>
              <a:t>its body temperature </a:t>
            </a:r>
          </a:p>
          <a:p>
            <a:r>
              <a:rPr lang="en-US" sz="2400" dirty="0"/>
              <a:t> drops to 4-5 degrees Celsius</a:t>
            </a:r>
          </a:p>
        </p:txBody>
      </p:sp>
    </p:spTree>
    <p:extLst>
      <p:ext uri="{BB962C8B-B14F-4D97-AF65-F5344CB8AC3E}">
        <p14:creationId xmlns:p14="http://schemas.microsoft.com/office/powerpoint/2010/main" val="170379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491364" cy="1938992"/>
          </a:xfrm>
          <a:prstGeom prst="rect">
            <a:avLst/>
          </a:prstGeom>
          <a:solidFill>
            <a:srgbClr val="E8F5A7"/>
          </a:solidFill>
        </p:spPr>
        <p:txBody>
          <a:bodyPr wrap="square" rtlCol="0">
            <a:spAutoFit/>
          </a:bodyPr>
          <a:lstStyle/>
          <a:p>
            <a:pPr algn="just"/>
            <a:r>
              <a:rPr lang="en-US" sz="2400" b="1" dirty="0">
                <a:solidFill>
                  <a:srgbClr val="C00000"/>
                </a:solidFill>
              </a:rPr>
              <a:t>Geographical location</a:t>
            </a:r>
            <a:r>
              <a:rPr lang="en-US" sz="2400" dirty="0">
                <a:solidFill>
                  <a:srgbClr val="C00000"/>
                </a:solidFill>
              </a:rPr>
              <a:t>:</a:t>
            </a:r>
            <a:r>
              <a:rPr lang="ro-RO" sz="2400" dirty="0">
                <a:solidFill>
                  <a:srgbClr val="C00000"/>
                </a:solidFill>
              </a:rPr>
              <a:t> </a:t>
            </a:r>
            <a:r>
              <a:rPr lang="en-US" sz="2400" dirty="0"/>
              <a:t>in</a:t>
            </a:r>
            <a:r>
              <a:rPr lang="en-US" sz="2400" dirty="0">
                <a:solidFill>
                  <a:srgbClr val="C00000"/>
                </a:solidFill>
              </a:rPr>
              <a:t> </a:t>
            </a:r>
            <a:r>
              <a:rPr lang="en-US" sz="2400" dirty="0"/>
              <a:t>the Southern Carpathians, to the E-V having a length of 70 km;</a:t>
            </a:r>
            <a:r>
              <a:rPr lang="ro-RO" sz="2400" dirty="0"/>
              <a:t> </a:t>
            </a:r>
            <a:r>
              <a:rPr lang="en-US" sz="2400" dirty="0"/>
              <a:t>it is bordered on the west by the </a:t>
            </a:r>
            <a:r>
              <a:rPr lang="en-US" sz="2400" dirty="0" err="1"/>
              <a:t>Olt</a:t>
            </a:r>
            <a:r>
              <a:rPr lang="en-US" sz="2400" dirty="0"/>
              <a:t> </a:t>
            </a:r>
            <a:r>
              <a:rPr lang="ro-RO" sz="2400" dirty="0"/>
              <a:t> </a:t>
            </a:r>
            <a:r>
              <a:rPr lang="en-US" sz="2400" dirty="0"/>
              <a:t>Defile, on the east by the Piatra </a:t>
            </a:r>
            <a:r>
              <a:rPr lang="en-US" sz="2400" dirty="0" err="1"/>
              <a:t>Craiului</a:t>
            </a:r>
            <a:r>
              <a:rPr lang="en-US" sz="2400" dirty="0"/>
              <a:t> Mountains, on the north by the Transylvanian Plateau, and on the south by the </a:t>
            </a:r>
            <a:r>
              <a:rPr lang="en-US" sz="2400" dirty="0" err="1"/>
              <a:t>Loviștei</a:t>
            </a:r>
            <a:r>
              <a:rPr lang="en-US" sz="2400" dirty="0"/>
              <a:t> Corridor.</a:t>
            </a:r>
          </a:p>
        </p:txBody>
      </p:sp>
      <p:pic>
        <p:nvPicPr>
          <p:cNvPr id="7170" name="Picture 2" descr="C:\Users\Mama\Desktop\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8618102"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917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artes martes crop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667000"/>
            <a:ext cx="2667000" cy="3905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1" y="1123266"/>
            <a:ext cx="4038600" cy="1569660"/>
          </a:xfrm>
          <a:prstGeom prst="rect">
            <a:avLst/>
          </a:prstGeom>
          <a:solidFill>
            <a:srgbClr val="E8F5A7"/>
          </a:solidFill>
        </p:spPr>
        <p:txBody>
          <a:bodyPr wrap="square" rtlCol="0">
            <a:spAutoFit/>
          </a:bodyPr>
          <a:lstStyle/>
          <a:p>
            <a:r>
              <a:rPr lang="en-US" sz="2400" b="1" dirty="0">
                <a:solidFill>
                  <a:srgbClr val="C00000"/>
                </a:solidFill>
              </a:rPr>
              <a:t>Jderul (Martes martes)</a:t>
            </a:r>
            <a:endParaRPr lang="ro-RO" sz="2400" b="1" dirty="0">
              <a:solidFill>
                <a:srgbClr val="C00000"/>
              </a:solidFill>
            </a:endParaRPr>
          </a:p>
          <a:p>
            <a:pPr marL="342900" indent="-342900">
              <a:buFont typeface="Arial" pitchFamily="34" charset="0"/>
              <a:buChar char="•"/>
            </a:pPr>
            <a:r>
              <a:rPr lang="en-US" sz="2400" dirty="0"/>
              <a:t>nocturnal carnivorous mammal</a:t>
            </a:r>
          </a:p>
          <a:p>
            <a:pPr marL="342900" indent="-342900">
              <a:buFont typeface="Arial" pitchFamily="34" charset="0"/>
              <a:buChar char="•"/>
            </a:pPr>
            <a:r>
              <a:rPr lang="en-US" sz="2400" dirty="0"/>
              <a:t>hunted for its valuable fur</a:t>
            </a:r>
            <a:endParaRPr lang="ro-RO" sz="2400" dirty="0"/>
          </a:p>
        </p:txBody>
      </p:sp>
      <p:sp>
        <p:nvSpPr>
          <p:cNvPr id="4" name="TextBox 3"/>
          <p:cNvSpPr txBox="1"/>
          <p:nvPr/>
        </p:nvSpPr>
        <p:spPr>
          <a:xfrm>
            <a:off x="381000" y="316467"/>
            <a:ext cx="3050322" cy="461665"/>
          </a:xfrm>
          <a:prstGeom prst="rect">
            <a:avLst/>
          </a:prstGeom>
          <a:noFill/>
        </p:spPr>
        <p:txBody>
          <a:bodyPr wrap="none" rtlCol="0">
            <a:spAutoFit/>
          </a:bodyPr>
          <a:lstStyle/>
          <a:p>
            <a:r>
              <a:rPr lang="en-US" sz="2400"/>
              <a:t>They are less common:</a:t>
            </a:r>
            <a:endParaRPr lang="en-US" sz="2400" dirty="0"/>
          </a:p>
        </p:txBody>
      </p:sp>
      <p:sp>
        <p:nvSpPr>
          <p:cNvPr id="5" name="TextBox 4"/>
          <p:cNvSpPr txBox="1"/>
          <p:nvPr/>
        </p:nvSpPr>
        <p:spPr>
          <a:xfrm>
            <a:off x="4410899" y="76200"/>
            <a:ext cx="4443717" cy="2308324"/>
          </a:xfrm>
          <a:prstGeom prst="rect">
            <a:avLst/>
          </a:prstGeom>
          <a:solidFill>
            <a:srgbClr val="C2E41A"/>
          </a:solidFill>
        </p:spPr>
        <p:txBody>
          <a:bodyPr wrap="none" rtlCol="0">
            <a:spAutoFit/>
          </a:bodyPr>
          <a:lstStyle/>
          <a:p>
            <a:r>
              <a:rPr lang="ro-RO" sz="2400" b="1" dirty="0">
                <a:solidFill>
                  <a:srgbClr val="C00000"/>
                </a:solidFill>
              </a:rPr>
              <a:t>          </a:t>
            </a:r>
            <a:r>
              <a:rPr lang="en-US" sz="2400" b="1" dirty="0">
                <a:solidFill>
                  <a:srgbClr val="C00000"/>
                </a:solidFill>
              </a:rPr>
              <a:t>R</a:t>
            </a:r>
            <a:r>
              <a:rPr lang="ro-RO" sz="2400" b="1" dirty="0">
                <a:solidFill>
                  <a:srgbClr val="C00000"/>
                </a:solidFill>
              </a:rPr>
              <a:t>â</a:t>
            </a:r>
            <a:r>
              <a:rPr lang="en-US" sz="2400" b="1" dirty="0">
                <a:solidFill>
                  <a:srgbClr val="C00000"/>
                </a:solidFill>
              </a:rPr>
              <a:t>sul</a:t>
            </a:r>
            <a:r>
              <a:rPr lang="ro-RO" sz="2400" b="1" dirty="0">
                <a:solidFill>
                  <a:srgbClr val="C00000"/>
                </a:solidFill>
              </a:rPr>
              <a:t> </a:t>
            </a:r>
            <a:r>
              <a:rPr lang="en-US" sz="2400" b="1" dirty="0">
                <a:solidFill>
                  <a:srgbClr val="C00000"/>
                </a:solidFill>
              </a:rPr>
              <a:t>(Lynx lynx)</a:t>
            </a:r>
            <a:endParaRPr lang="ro-RO" sz="2400" b="1" dirty="0">
              <a:solidFill>
                <a:srgbClr val="C00000"/>
              </a:solidFill>
            </a:endParaRPr>
          </a:p>
          <a:p>
            <a:pPr marL="342900" indent="-342900">
              <a:buFont typeface="Arial" pitchFamily="34" charset="0"/>
              <a:buChar char="•"/>
            </a:pPr>
            <a:r>
              <a:rPr lang="en-US" sz="2400" dirty="0"/>
              <a:t>extended by one </a:t>
            </a:r>
          </a:p>
          <a:p>
            <a:r>
              <a:rPr lang="en-US" sz="2400" dirty="0"/>
              <a:t>tuft of black hairs</a:t>
            </a:r>
          </a:p>
          <a:p>
            <a:pPr marL="342900" indent="-342900">
              <a:buFont typeface="Arial" pitchFamily="34" charset="0"/>
              <a:buChar char="•"/>
            </a:pPr>
            <a:r>
              <a:rPr lang="en-US" sz="2400" dirty="0"/>
              <a:t>predator par excellence</a:t>
            </a:r>
          </a:p>
          <a:p>
            <a:pPr marL="342900" indent="-342900">
              <a:buFont typeface="Arial" pitchFamily="34" charset="0"/>
              <a:buChar char="•"/>
            </a:pPr>
            <a:r>
              <a:rPr lang="en-US" sz="2400" dirty="0"/>
              <a:t> waits for its victims on rocks or</a:t>
            </a:r>
          </a:p>
          <a:p>
            <a:r>
              <a:rPr lang="en-US" sz="2400" dirty="0"/>
              <a:t> in trees and  throws at him</a:t>
            </a:r>
            <a:endParaRPr lang="ro-RO" sz="2400" dirty="0"/>
          </a:p>
        </p:txBody>
      </p:sp>
      <p:pic>
        <p:nvPicPr>
          <p:cNvPr id="2050" name="Picture 2" descr="C:\Users\Mama\Desktop\420px-Lynx_lynx_po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323595"/>
            <a:ext cx="2878138" cy="431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289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quirrel pos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691" y="429491"/>
            <a:ext cx="3304309" cy="2762196"/>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709" y="3335536"/>
            <a:ext cx="4038291" cy="275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29000" y="431687"/>
            <a:ext cx="4800600" cy="1200329"/>
          </a:xfrm>
          <a:prstGeom prst="rect">
            <a:avLst/>
          </a:prstGeom>
          <a:solidFill>
            <a:srgbClr val="C2E41A"/>
          </a:solidFill>
        </p:spPr>
        <p:txBody>
          <a:bodyPr wrap="square" rtlCol="0">
            <a:spAutoFit/>
          </a:bodyPr>
          <a:lstStyle/>
          <a:p>
            <a:r>
              <a:rPr lang="en-US" sz="2400" b="1" dirty="0">
                <a:solidFill>
                  <a:srgbClr val="C00000"/>
                </a:solidFill>
              </a:rPr>
              <a:t>The Squirrel (Sciurus vulgaris) </a:t>
            </a:r>
            <a:r>
              <a:rPr lang="en-US" sz="2400" dirty="0"/>
              <a:t>appears everywhere on the hiking trail, in forest areas</a:t>
            </a:r>
          </a:p>
        </p:txBody>
      </p:sp>
      <p:sp>
        <p:nvSpPr>
          <p:cNvPr id="4" name="TextBox 3"/>
          <p:cNvSpPr txBox="1"/>
          <p:nvPr/>
        </p:nvSpPr>
        <p:spPr>
          <a:xfrm>
            <a:off x="4191000" y="3004066"/>
            <a:ext cx="4700464" cy="2308324"/>
          </a:xfrm>
          <a:prstGeom prst="rect">
            <a:avLst/>
          </a:prstGeom>
          <a:solidFill>
            <a:srgbClr val="E8F5A7"/>
          </a:solidFill>
        </p:spPr>
        <p:txBody>
          <a:bodyPr wrap="square" rtlCol="0">
            <a:spAutoFit/>
          </a:bodyPr>
          <a:lstStyle/>
          <a:p>
            <a:r>
              <a:rPr lang="en-US" sz="2400" b="1" dirty="0">
                <a:solidFill>
                  <a:srgbClr val="C00000"/>
                </a:solidFill>
              </a:rPr>
              <a:t>The Fox  (Vulpes vulpes)</a:t>
            </a:r>
          </a:p>
          <a:p>
            <a:pPr marL="342900" indent="-342900">
              <a:buFont typeface="Arial" panose="020B0604020202020204" pitchFamily="34" charset="0"/>
              <a:buChar char="•"/>
            </a:pPr>
            <a:r>
              <a:rPr lang="en-US" sz="2400" dirty="0"/>
              <a:t>once considered a "chicken-eater", it has been cruelly hunted</a:t>
            </a:r>
          </a:p>
          <a:p>
            <a:pPr marL="342900" indent="-342900">
              <a:buFont typeface="Arial" panose="020B0604020202020204" pitchFamily="34" charset="0"/>
              <a:buChar char="•"/>
            </a:pPr>
            <a:r>
              <a:rPr lang="en-US" sz="2400" dirty="0"/>
              <a:t>It spreads - especially in rural areas - very serious diseases, including rabies</a:t>
            </a:r>
          </a:p>
        </p:txBody>
      </p:sp>
    </p:spTree>
    <p:extLst>
      <p:ext uri="{BB962C8B-B14F-4D97-AF65-F5344CB8AC3E}">
        <p14:creationId xmlns:p14="http://schemas.microsoft.com/office/powerpoint/2010/main" val="2194289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098" y="989967"/>
            <a:ext cx="5030673" cy="1200329"/>
          </a:xfrm>
          <a:prstGeom prst="rect">
            <a:avLst/>
          </a:prstGeom>
          <a:solidFill>
            <a:srgbClr val="E8F5A7"/>
          </a:solidFill>
        </p:spPr>
        <p:txBody>
          <a:bodyPr wrap="none" rtlCol="0">
            <a:spAutoFit/>
          </a:bodyPr>
          <a:lstStyle/>
          <a:p>
            <a:r>
              <a:rPr lang="en-US" sz="2400" b="1" dirty="0">
                <a:solidFill>
                  <a:srgbClr val="C00000"/>
                </a:solidFill>
              </a:rPr>
              <a:t>The stag</a:t>
            </a:r>
            <a:r>
              <a:rPr lang="ro-RO" sz="2400" b="1" dirty="0">
                <a:solidFill>
                  <a:srgbClr val="C00000"/>
                </a:solidFill>
              </a:rPr>
              <a:t> </a:t>
            </a:r>
            <a:r>
              <a:rPr lang="en-US" sz="2400" b="1" dirty="0">
                <a:solidFill>
                  <a:srgbClr val="C00000"/>
                </a:solidFill>
              </a:rPr>
              <a:t>(Cervus elaphus)</a:t>
            </a:r>
          </a:p>
          <a:p>
            <a:pPr marL="342900" indent="-342900">
              <a:buFont typeface="Arial" panose="020B0604020202020204" pitchFamily="34" charset="0"/>
              <a:buChar char="•"/>
            </a:pPr>
            <a:r>
              <a:rPr lang="ro-RO" sz="2400" dirty="0"/>
              <a:t>The male </a:t>
            </a:r>
            <a:r>
              <a:rPr lang="en-US" sz="2400" dirty="0"/>
              <a:t>has horns  richly branched</a:t>
            </a:r>
            <a:endParaRPr lang="ro-RO" sz="2400" dirty="0"/>
          </a:p>
          <a:p>
            <a:pPr marL="342900" indent="-342900">
              <a:buFont typeface="Arial" panose="020B0604020202020204" pitchFamily="34" charset="0"/>
              <a:buChar char="•"/>
            </a:pPr>
            <a:endParaRPr lang="en-US" sz="2400" b="1" dirty="0">
              <a:solidFill>
                <a:srgbClr val="C00000"/>
              </a:solidFill>
            </a:endParaRPr>
          </a:p>
        </p:txBody>
      </p:sp>
      <p:sp>
        <p:nvSpPr>
          <p:cNvPr id="4" name="TextBox 3"/>
          <p:cNvSpPr txBox="1"/>
          <p:nvPr/>
        </p:nvSpPr>
        <p:spPr>
          <a:xfrm>
            <a:off x="612775" y="381000"/>
            <a:ext cx="8929357" cy="461665"/>
          </a:xfrm>
          <a:prstGeom prst="rect">
            <a:avLst/>
          </a:prstGeom>
          <a:noFill/>
        </p:spPr>
        <p:txBody>
          <a:bodyPr wrap="square" rtlCol="0">
            <a:spAutoFit/>
          </a:bodyPr>
          <a:lstStyle/>
          <a:p>
            <a:r>
              <a:rPr lang="en-US" sz="2400" dirty="0"/>
              <a:t>The charm of the forests at the foot of the mountains is given by:</a:t>
            </a:r>
          </a:p>
        </p:txBody>
      </p:sp>
      <p:sp>
        <p:nvSpPr>
          <p:cNvPr id="5" name="TextBox 4"/>
          <p:cNvSpPr txBox="1"/>
          <p:nvPr/>
        </p:nvSpPr>
        <p:spPr>
          <a:xfrm>
            <a:off x="6934200" y="3200400"/>
            <a:ext cx="2133600" cy="3046988"/>
          </a:xfrm>
          <a:prstGeom prst="rect">
            <a:avLst/>
          </a:prstGeom>
          <a:solidFill>
            <a:srgbClr val="C2E41A"/>
          </a:solidFill>
        </p:spPr>
        <p:txBody>
          <a:bodyPr wrap="square" rtlCol="0">
            <a:spAutoFit/>
          </a:bodyPr>
          <a:lstStyle/>
          <a:p>
            <a:r>
              <a:rPr lang="en-US" sz="2400" b="1" dirty="0">
                <a:solidFill>
                  <a:srgbClr val="C00000"/>
                </a:solidFill>
              </a:rPr>
              <a:t>The Deer  (Capreolus capreolus)</a:t>
            </a:r>
          </a:p>
          <a:p>
            <a:pPr marL="342900" indent="-342900">
              <a:buFont typeface="Arial" panose="020B0604020202020204" pitchFamily="34" charset="0"/>
              <a:buChar char="•"/>
            </a:pPr>
            <a:r>
              <a:rPr lang="en-US" sz="2400" dirty="0"/>
              <a:t> </a:t>
            </a:r>
            <a:r>
              <a:rPr lang="ro-RO" sz="2400" dirty="0"/>
              <a:t>the male </a:t>
            </a:r>
            <a:r>
              <a:rPr lang="en-US" sz="2400" dirty="0"/>
              <a:t>has small horns    </a:t>
            </a:r>
            <a:endParaRPr lang="ro-RO" sz="2400" dirty="0"/>
          </a:p>
          <a:p>
            <a:pPr marL="342900" indent="-342900">
              <a:buFont typeface="Arial" panose="020B0604020202020204" pitchFamily="34" charset="0"/>
              <a:buChar char="•"/>
            </a:pPr>
            <a:r>
              <a:rPr lang="ro-RO" sz="2400" dirty="0"/>
              <a:t>the female has no horns  </a:t>
            </a:r>
            <a:r>
              <a:rPr lang="en-US" sz="2400" dirty="0"/>
              <a:t>  </a:t>
            </a:r>
          </a:p>
        </p:txBody>
      </p:sp>
      <p:pic>
        <p:nvPicPr>
          <p:cNvPr id="2051" name="Picture 3" descr="C:\Users\Mama\Desktop\szarvas-Isfug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11" y="2305505"/>
            <a:ext cx="3672631" cy="345572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5" descr="https://cdn.bio-green.net/3970525/capriolo_caratteristiche_e_differenze_rispetto_a_daino_e_cervo_4.jpg.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7" descr="Căprioare: caracteristici și diferențe în comparație cu cerbii și cu cerb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C:\Users\Mama\Desktop\Capreolus_(js)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256" y="2667000"/>
            <a:ext cx="2738944" cy="391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718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and s-a despartit cainele de lupul cenusiu, fiind &amp;amp;#39;&amp;amp;#39;adoptat&amp;amp;#39;&amp;amp;#39; de 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25" y="152400"/>
            <a:ext cx="3381375" cy="3381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orc-mistreț - Wikțio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810000"/>
            <a:ext cx="3276600" cy="2867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47800" y="4419600"/>
            <a:ext cx="3404755" cy="2308324"/>
          </a:xfrm>
          <a:prstGeom prst="rect">
            <a:avLst/>
          </a:prstGeom>
          <a:solidFill>
            <a:srgbClr val="C2E41A"/>
          </a:solidFill>
        </p:spPr>
        <p:txBody>
          <a:bodyPr wrap="square">
            <a:spAutoFit/>
          </a:bodyPr>
          <a:lstStyle/>
          <a:p>
            <a:r>
              <a:rPr lang="en-US" sz="2400" b="1" dirty="0">
                <a:solidFill>
                  <a:srgbClr val="C00000"/>
                </a:solidFill>
              </a:rPr>
              <a:t>The Wild boar (Sus scrofa)</a:t>
            </a:r>
          </a:p>
          <a:p>
            <a:pPr marL="342900" indent="-342900">
              <a:buFont typeface="Arial" pitchFamily="34" charset="0"/>
              <a:buChar char="•"/>
            </a:pPr>
            <a:r>
              <a:rPr lang="en-US" sz="2400" dirty="0"/>
              <a:t> a precious game</a:t>
            </a:r>
          </a:p>
          <a:p>
            <a:pPr marL="342900" indent="-342900">
              <a:buFont typeface="Arial" pitchFamily="34" charset="0"/>
              <a:buChar char="•"/>
            </a:pPr>
            <a:r>
              <a:rPr lang="en-US" sz="2400" dirty="0"/>
              <a:t>attacks the man only if it is injured or to protect its cubs</a:t>
            </a:r>
          </a:p>
        </p:txBody>
      </p:sp>
      <p:sp>
        <p:nvSpPr>
          <p:cNvPr id="5" name="TextBox 4"/>
          <p:cNvSpPr txBox="1"/>
          <p:nvPr/>
        </p:nvSpPr>
        <p:spPr>
          <a:xfrm>
            <a:off x="381000" y="193265"/>
            <a:ext cx="4745181" cy="3416320"/>
          </a:xfrm>
          <a:prstGeom prst="rect">
            <a:avLst/>
          </a:prstGeom>
          <a:solidFill>
            <a:srgbClr val="E8F5A7"/>
          </a:solidFill>
        </p:spPr>
        <p:txBody>
          <a:bodyPr wrap="square" rtlCol="0">
            <a:spAutoFit/>
          </a:bodyPr>
          <a:lstStyle/>
          <a:p>
            <a:r>
              <a:rPr lang="en-US" sz="2400" b="1" dirty="0">
                <a:solidFill>
                  <a:srgbClr val="C00000"/>
                </a:solidFill>
                <a:latin typeface="Calibri" pitchFamily="34" charset="0"/>
                <a:cs typeface="Calibri" pitchFamily="34" charset="0"/>
              </a:rPr>
              <a:t>The wolf (Canis lupus</a:t>
            </a:r>
            <a:r>
              <a:rPr lang="en-US" sz="2400" dirty="0">
                <a:latin typeface="Calibri" pitchFamily="34" charset="0"/>
                <a:cs typeface="Calibri" pitchFamily="34" charset="0"/>
              </a:rPr>
              <a:t>)</a:t>
            </a:r>
          </a:p>
          <a:p>
            <a:pPr marL="342900" indent="-342900">
              <a:buFont typeface="Arial" panose="020B0604020202020204" pitchFamily="34" charset="0"/>
              <a:buChar char="•"/>
            </a:pPr>
            <a:r>
              <a:rPr lang="en-US" sz="2400" dirty="0">
                <a:latin typeface="Calibri" pitchFamily="34" charset="0"/>
                <a:cs typeface="Calibri" pitchFamily="34" charset="0"/>
              </a:rPr>
              <a:t>lives in families or packs</a:t>
            </a:r>
          </a:p>
          <a:p>
            <a:pPr marL="342900" indent="-342900">
              <a:buFont typeface="Arial" panose="020B0604020202020204" pitchFamily="34" charset="0"/>
              <a:buChar char="•"/>
            </a:pPr>
            <a:r>
              <a:rPr lang="en-US" sz="2400" dirty="0">
                <a:latin typeface="Calibri" pitchFamily="34" charset="0"/>
                <a:cs typeface="Calibri" pitchFamily="34" charset="0"/>
              </a:rPr>
              <a:t>communicates through body language and facial expressions</a:t>
            </a:r>
          </a:p>
          <a:p>
            <a:pPr marL="342900" indent="-342900">
              <a:buFont typeface="Arial" panose="020B0604020202020204" pitchFamily="34" charset="0"/>
              <a:buChar char="•"/>
            </a:pPr>
            <a:r>
              <a:rPr lang="en-US" sz="2400" dirty="0">
                <a:latin typeface="Calibri" pitchFamily="34" charset="0"/>
                <a:cs typeface="Calibri" pitchFamily="34" charset="0"/>
              </a:rPr>
              <a:t>the hunting instinct is  automatically activated by fleeing animals. Therefore, in an attack on a sheepfold, wolves will kill more animals than they can eat.</a:t>
            </a:r>
          </a:p>
        </p:txBody>
      </p:sp>
    </p:spTree>
    <p:extLst>
      <p:ext uri="{BB962C8B-B14F-4D97-AF65-F5344CB8AC3E}">
        <p14:creationId xmlns:p14="http://schemas.microsoft.com/office/powerpoint/2010/main" val="3209735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8600"/>
            <a:ext cx="7499810" cy="461665"/>
          </a:xfrm>
          <a:prstGeom prst="rect">
            <a:avLst/>
          </a:prstGeom>
          <a:noFill/>
        </p:spPr>
        <p:txBody>
          <a:bodyPr wrap="none" rtlCol="0">
            <a:spAutoFit/>
          </a:bodyPr>
          <a:lstStyle/>
          <a:p>
            <a:r>
              <a:rPr lang="en-US" sz="2400" dirty="0"/>
              <a:t>Many birds beautify the life of the forest. Here we can see:</a:t>
            </a:r>
          </a:p>
        </p:txBody>
      </p:sp>
      <p:sp>
        <p:nvSpPr>
          <p:cNvPr id="5" name="TextBox 4"/>
          <p:cNvSpPr txBox="1"/>
          <p:nvPr/>
        </p:nvSpPr>
        <p:spPr>
          <a:xfrm>
            <a:off x="338780" y="699953"/>
            <a:ext cx="3063963" cy="2677656"/>
          </a:xfrm>
          <a:prstGeom prst="rect">
            <a:avLst/>
          </a:prstGeom>
          <a:solidFill>
            <a:srgbClr val="E8F5A7"/>
          </a:solidFill>
        </p:spPr>
        <p:txBody>
          <a:bodyPr wrap="square" rtlCol="0">
            <a:spAutoFit/>
          </a:bodyPr>
          <a:lstStyle/>
          <a:p>
            <a:r>
              <a:rPr lang="en-US" sz="2400" b="1" dirty="0">
                <a:solidFill>
                  <a:srgbClr val="C00000"/>
                </a:solidFill>
              </a:rPr>
              <a:t>The woodpecker</a:t>
            </a:r>
          </a:p>
          <a:p>
            <a:r>
              <a:rPr lang="en-US" sz="2400" b="1" dirty="0">
                <a:solidFill>
                  <a:srgbClr val="C00000"/>
                </a:solidFill>
              </a:rPr>
              <a:t>(</a:t>
            </a:r>
            <a:r>
              <a:rPr lang="en-US" sz="2400" b="1" dirty="0" err="1">
                <a:solidFill>
                  <a:srgbClr val="C00000"/>
                </a:solidFill>
              </a:rPr>
              <a:t>Dendrocopos</a:t>
            </a:r>
            <a:r>
              <a:rPr lang="en-US" sz="2400" b="1" dirty="0">
                <a:solidFill>
                  <a:srgbClr val="C00000"/>
                </a:solidFill>
              </a:rPr>
              <a:t> sp.)</a:t>
            </a:r>
          </a:p>
          <a:p>
            <a:pPr marL="342900" indent="-342900">
              <a:buFont typeface="Arial" pitchFamily="34" charset="0"/>
              <a:buChar char="•"/>
            </a:pPr>
            <a:r>
              <a:rPr lang="en-US" sz="2400" dirty="0"/>
              <a:t>in search of insects hits the bark of trees with its beak (over 40 beats per second)</a:t>
            </a:r>
          </a:p>
        </p:txBody>
      </p:sp>
      <p:sp>
        <p:nvSpPr>
          <p:cNvPr id="6" name="TextBox 5"/>
          <p:cNvSpPr txBox="1"/>
          <p:nvPr/>
        </p:nvSpPr>
        <p:spPr>
          <a:xfrm>
            <a:off x="3582720" y="785501"/>
            <a:ext cx="2258707" cy="3046988"/>
          </a:xfrm>
          <a:prstGeom prst="rect">
            <a:avLst/>
          </a:prstGeom>
          <a:solidFill>
            <a:srgbClr val="C2E41A"/>
          </a:solidFill>
        </p:spPr>
        <p:txBody>
          <a:bodyPr wrap="square" rtlCol="0">
            <a:spAutoFit/>
          </a:bodyPr>
          <a:lstStyle/>
          <a:p>
            <a:r>
              <a:rPr lang="en-US" sz="2400" b="1" dirty="0">
                <a:solidFill>
                  <a:srgbClr val="C00000"/>
                </a:solidFill>
              </a:rPr>
              <a:t>The Blackbird</a:t>
            </a:r>
          </a:p>
          <a:p>
            <a:r>
              <a:rPr lang="en-US" sz="2400" b="1" dirty="0">
                <a:solidFill>
                  <a:srgbClr val="C00000"/>
                </a:solidFill>
              </a:rPr>
              <a:t>(Turdus merula)</a:t>
            </a:r>
          </a:p>
          <a:p>
            <a:pPr marL="342900" indent="-342900">
              <a:buFont typeface="Arial" pitchFamily="34" charset="0"/>
              <a:buChar char="•"/>
            </a:pPr>
            <a:r>
              <a:rPr lang="en-US" sz="2400" dirty="0"/>
              <a:t>the male's song is associated with the coming of spring</a:t>
            </a:r>
          </a:p>
        </p:txBody>
      </p:sp>
      <p:sp>
        <p:nvSpPr>
          <p:cNvPr id="7" name="TextBox 6"/>
          <p:cNvSpPr txBox="1"/>
          <p:nvPr/>
        </p:nvSpPr>
        <p:spPr>
          <a:xfrm>
            <a:off x="6041949" y="792428"/>
            <a:ext cx="2855139" cy="3785652"/>
          </a:xfrm>
          <a:prstGeom prst="rect">
            <a:avLst/>
          </a:prstGeom>
          <a:solidFill>
            <a:srgbClr val="E8F5A7"/>
          </a:solidFill>
        </p:spPr>
        <p:txBody>
          <a:bodyPr wrap="square" rtlCol="0">
            <a:spAutoFit/>
          </a:bodyPr>
          <a:lstStyle/>
          <a:p>
            <a:r>
              <a:rPr lang="ro-RO" sz="2400" b="1" dirty="0">
                <a:solidFill>
                  <a:srgbClr val="C00000"/>
                </a:solidFill>
              </a:rPr>
              <a:t>Codobatura de</a:t>
            </a:r>
            <a:r>
              <a:rPr lang="en-US" sz="2400" b="1" dirty="0">
                <a:solidFill>
                  <a:srgbClr val="C00000"/>
                </a:solidFill>
              </a:rPr>
              <a:t> </a:t>
            </a:r>
            <a:r>
              <a:rPr lang="en-US" sz="2400" b="1" dirty="0" err="1">
                <a:solidFill>
                  <a:srgbClr val="C00000"/>
                </a:solidFill>
              </a:rPr>
              <a:t>munte</a:t>
            </a:r>
            <a:r>
              <a:rPr lang="en-US" sz="2400" b="1" dirty="0">
                <a:solidFill>
                  <a:srgbClr val="C00000"/>
                </a:solidFill>
              </a:rPr>
              <a:t>/The Mountain cod</a:t>
            </a:r>
          </a:p>
          <a:p>
            <a:r>
              <a:rPr lang="en-US" sz="2400" b="1" dirty="0">
                <a:solidFill>
                  <a:srgbClr val="C00000"/>
                </a:solidFill>
              </a:rPr>
              <a:t>(Motacilla cinerea)</a:t>
            </a:r>
          </a:p>
          <a:p>
            <a:pPr marL="342900" indent="-342900">
              <a:buFont typeface="Arial" panose="020B0604020202020204" pitchFamily="34" charset="0"/>
              <a:buChar char="•"/>
            </a:pPr>
            <a:r>
              <a:rPr lang="en-US" sz="2400" dirty="0"/>
              <a:t>it constantly swings its long tail, which causes its entire hindquarters to move</a:t>
            </a:r>
            <a:endParaRPr lang="ro-RO" sz="2400" dirty="0"/>
          </a:p>
        </p:txBody>
      </p:sp>
      <p:pic>
        <p:nvPicPr>
          <p:cNvPr id="24578" name="Picture 2" descr="Dendrocopos major - Monaco Nature Encyclo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531294"/>
            <a:ext cx="2148174" cy="324179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Zoo.ro - Animale salbatice din rasa Mier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879" y="3832489"/>
            <a:ext cx="1951613"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ama\Desktop\DSCN826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1427" y="4680242"/>
            <a:ext cx="3235638" cy="1874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334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497" y="304800"/>
            <a:ext cx="2543775" cy="2677656"/>
          </a:xfrm>
          <a:prstGeom prst="rect">
            <a:avLst/>
          </a:prstGeom>
          <a:solidFill>
            <a:srgbClr val="E8F5A7"/>
          </a:solidFill>
        </p:spPr>
        <p:txBody>
          <a:bodyPr wrap="square" rtlCol="0">
            <a:spAutoFit/>
          </a:bodyPr>
          <a:lstStyle/>
          <a:p>
            <a:r>
              <a:rPr lang="en-US" sz="2400" b="1" dirty="0">
                <a:solidFill>
                  <a:srgbClr val="C00000"/>
                </a:solidFill>
              </a:rPr>
              <a:t>    </a:t>
            </a:r>
            <a:r>
              <a:rPr lang="ro-RO" sz="2400" b="1" dirty="0">
                <a:solidFill>
                  <a:srgbClr val="C00000"/>
                </a:solidFill>
              </a:rPr>
              <a:t>Sturzul </a:t>
            </a:r>
          </a:p>
          <a:p>
            <a:r>
              <a:rPr lang="en-US" sz="2400" dirty="0">
                <a:solidFill>
                  <a:srgbClr val="C00000"/>
                </a:solidFill>
              </a:rPr>
              <a:t>(</a:t>
            </a:r>
            <a:r>
              <a:rPr lang="en-US" sz="2400" b="1" dirty="0">
                <a:solidFill>
                  <a:srgbClr val="C00000"/>
                </a:solidFill>
              </a:rPr>
              <a:t>Turdus</a:t>
            </a:r>
            <a:r>
              <a:rPr lang="ro-RO" sz="2400" b="1" dirty="0">
                <a:solidFill>
                  <a:srgbClr val="C00000"/>
                </a:solidFill>
              </a:rPr>
              <a:t> </a:t>
            </a:r>
            <a:r>
              <a:rPr lang="en-US" sz="2400" b="1" dirty="0">
                <a:solidFill>
                  <a:srgbClr val="C00000"/>
                </a:solidFill>
              </a:rPr>
              <a:t>pilaris)/ The </a:t>
            </a:r>
            <a:r>
              <a:rPr lang="en-US" sz="2400" b="1" dirty="0" err="1">
                <a:solidFill>
                  <a:srgbClr val="C00000"/>
                </a:solidFill>
              </a:rPr>
              <a:t>Trush</a:t>
            </a:r>
            <a:r>
              <a:rPr lang="en-US" sz="2400" b="1" dirty="0">
                <a:solidFill>
                  <a:srgbClr val="C00000"/>
                </a:solidFill>
              </a:rPr>
              <a:t> </a:t>
            </a:r>
            <a:endParaRPr lang="ro-RO" sz="2400" b="1" dirty="0">
              <a:solidFill>
                <a:srgbClr val="C00000"/>
              </a:solidFill>
            </a:endParaRPr>
          </a:p>
          <a:p>
            <a:pPr marL="342900" indent="-342900">
              <a:buFont typeface="Arial" pitchFamily="34" charset="0"/>
              <a:buChar char="•"/>
            </a:pPr>
            <a:r>
              <a:rPr lang="en-US" sz="2400" dirty="0"/>
              <a:t>It attacks prey "Bombing </a:t>
            </a:r>
            <a:r>
              <a:rPr lang="en-US" sz="2400" dirty="0" err="1"/>
              <a:t>them"with</a:t>
            </a:r>
            <a:r>
              <a:rPr lang="en-US" sz="2400" dirty="0"/>
              <a:t> excrement!</a:t>
            </a:r>
            <a:endParaRPr lang="ro-RO" sz="2400" dirty="0"/>
          </a:p>
        </p:txBody>
      </p:sp>
      <p:sp>
        <p:nvSpPr>
          <p:cNvPr id="6" name="TextBox 5"/>
          <p:cNvSpPr txBox="1"/>
          <p:nvPr/>
        </p:nvSpPr>
        <p:spPr>
          <a:xfrm>
            <a:off x="2762193" y="0"/>
            <a:ext cx="2350296" cy="3785652"/>
          </a:xfrm>
          <a:prstGeom prst="rect">
            <a:avLst/>
          </a:prstGeom>
          <a:solidFill>
            <a:srgbClr val="C2E41A"/>
          </a:solidFill>
          <a:ln>
            <a:solidFill>
              <a:schemeClr val="accent1"/>
            </a:solidFill>
          </a:ln>
        </p:spPr>
        <p:txBody>
          <a:bodyPr wrap="square" rtlCol="0">
            <a:spAutoFit/>
          </a:bodyPr>
          <a:lstStyle/>
          <a:p>
            <a:r>
              <a:rPr lang="ro-RO" b="1" dirty="0">
                <a:solidFill>
                  <a:srgbClr val="C00000"/>
                </a:solidFill>
              </a:rPr>
              <a:t> </a:t>
            </a:r>
            <a:r>
              <a:rPr lang="en-US" sz="2400" b="1" dirty="0">
                <a:solidFill>
                  <a:srgbClr val="C00000"/>
                </a:solidFill>
              </a:rPr>
              <a:t>Cintez</a:t>
            </a:r>
            <a:r>
              <a:rPr lang="ro-RO" sz="2400" b="1" dirty="0">
                <a:solidFill>
                  <a:srgbClr val="C00000"/>
                </a:solidFill>
              </a:rPr>
              <a:t>a </a:t>
            </a:r>
            <a:r>
              <a:rPr lang="en-US" sz="2400" b="1" dirty="0">
                <a:solidFill>
                  <a:srgbClr val="C00000"/>
                </a:solidFill>
              </a:rPr>
              <a:t>(Fringilla </a:t>
            </a:r>
            <a:endParaRPr lang="ro-RO" sz="2400" b="1" dirty="0">
              <a:solidFill>
                <a:srgbClr val="C00000"/>
              </a:solidFill>
            </a:endParaRPr>
          </a:p>
          <a:p>
            <a:r>
              <a:rPr lang="en-US" sz="2400" b="1" dirty="0">
                <a:solidFill>
                  <a:srgbClr val="C00000"/>
                </a:solidFill>
              </a:rPr>
              <a:t>coelebs)</a:t>
            </a:r>
          </a:p>
          <a:p>
            <a:pPr marL="342900" indent="-342900">
              <a:buFont typeface="Arial" pitchFamily="34" charset="0"/>
              <a:buChar char="•"/>
            </a:pPr>
            <a:r>
              <a:rPr lang="en-US" sz="2400" b="1" dirty="0">
                <a:solidFill>
                  <a:srgbClr val="C00000"/>
                </a:solidFill>
              </a:rPr>
              <a:t> </a:t>
            </a:r>
            <a:r>
              <a:rPr lang="en-US" sz="2400" dirty="0"/>
              <a:t>the male, brightly colored, attracts the female's attention by its  noisy chirping</a:t>
            </a:r>
          </a:p>
        </p:txBody>
      </p:sp>
      <p:sp>
        <p:nvSpPr>
          <p:cNvPr id="8" name="TextBox 7"/>
          <p:cNvSpPr txBox="1"/>
          <p:nvPr/>
        </p:nvSpPr>
        <p:spPr>
          <a:xfrm>
            <a:off x="6781801" y="614908"/>
            <a:ext cx="2285999" cy="5262979"/>
          </a:xfrm>
          <a:prstGeom prst="rect">
            <a:avLst/>
          </a:prstGeom>
          <a:solidFill>
            <a:srgbClr val="E8F5A7"/>
          </a:solidFill>
        </p:spPr>
        <p:txBody>
          <a:bodyPr wrap="square" rtlCol="0">
            <a:spAutoFit/>
          </a:bodyPr>
          <a:lstStyle/>
          <a:p>
            <a:r>
              <a:rPr lang="ro-RO" sz="2400" b="1" dirty="0">
                <a:solidFill>
                  <a:srgbClr val="C00000"/>
                </a:solidFill>
              </a:rPr>
              <a:t>    Forfecuța </a:t>
            </a:r>
            <a:r>
              <a:rPr lang="en-US" sz="2400" b="1" dirty="0">
                <a:solidFill>
                  <a:srgbClr val="C00000"/>
                </a:solidFill>
              </a:rPr>
              <a:t>/ The little scissors</a:t>
            </a:r>
            <a:endParaRPr lang="ro-RO" sz="2400" b="1" dirty="0">
              <a:solidFill>
                <a:srgbClr val="C00000"/>
              </a:solidFill>
            </a:endParaRPr>
          </a:p>
          <a:p>
            <a:r>
              <a:rPr lang="ro-RO" sz="2400" b="1" dirty="0">
                <a:solidFill>
                  <a:srgbClr val="C00000"/>
                </a:solidFill>
              </a:rPr>
              <a:t>        </a:t>
            </a:r>
            <a:r>
              <a:rPr lang="en-US" sz="2400" b="1" dirty="0">
                <a:solidFill>
                  <a:srgbClr val="C00000"/>
                </a:solidFill>
              </a:rPr>
              <a:t>(Loxia</a:t>
            </a:r>
            <a:endParaRPr lang="ro-RO" sz="2400" b="1" dirty="0">
              <a:solidFill>
                <a:srgbClr val="C00000"/>
              </a:solidFill>
            </a:endParaRPr>
          </a:p>
          <a:p>
            <a:r>
              <a:rPr lang="en-US" sz="2400" b="1" dirty="0">
                <a:solidFill>
                  <a:srgbClr val="C00000"/>
                </a:solidFill>
              </a:rPr>
              <a:t> </a:t>
            </a:r>
            <a:r>
              <a:rPr lang="ro-RO" sz="2400" b="1" dirty="0">
                <a:solidFill>
                  <a:srgbClr val="C00000"/>
                </a:solidFill>
              </a:rPr>
              <a:t>   </a:t>
            </a:r>
            <a:r>
              <a:rPr lang="en-US" sz="2400" b="1" dirty="0">
                <a:solidFill>
                  <a:srgbClr val="C00000"/>
                </a:solidFill>
              </a:rPr>
              <a:t>curvirostra)</a:t>
            </a:r>
            <a:endParaRPr lang="ro-RO" sz="2400" b="1" dirty="0">
              <a:solidFill>
                <a:srgbClr val="C00000"/>
              </a:solidFill>
            </a:endParaRPr>
          </a:p>
          <a:p>
            <a:pPr marL="342900" indent="-342900">
              <a:buFont typeface="Arial" pitchFamily="34" charset="0"/>
              <a:buChar char="•"/>
            </a:pPr>
            <a:r>
              <a:rPr lang="ro-RO" sz="2400" dirty="0"/>
              <a:t> </a:t>
            </a:r>
            <a:r>
              <a:rPr lang="en-US" sz="2400" dirty="0"/>
              <a:t>strong beak, with the tips of the jaws crossed like scissors, a perfect fit to remove the seeds from the cones</a:t>
            </a:r>
          </a:p>
        </p:txBody>
      </p:sp>
      <p:pic>
        <p:nvPicPr>
          <p:cNvPr id="25602" name="Picture 2" descr="Cocoșar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75545"/>
            <a:ext cx="2524203" cy="2524204"/>
          </a:xfrm>
          <a:prstGeom prst="rect">
            <a:avLst/>
          </a:prstGeom>
          <a:noFill/>
          <a:extLst>
            <a:ext uri="{909E8E84-426E-40DD-AFC4-6F175D3DCCD1}">
              <a14:hiddenFill xmlns:a14="http://schemas.microsoft.com/office/drawing/2010/main">
                <a:solidFill>
                  <a:srgbClr val="FFFFFF"/>
                </a:solidFill>
              </a14:hiddenFill>
            </a:ext>
          </a:extLst>
        </p:spPr>
      </p:pic>
      <p:pic>
        <p:nvPicPr>
          <p:cNvPr id="25607" name="Picture 7" descr="C:\Users\Mama\Desktop\ppt Fagaras\cintezd--70x_penkava_dso17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1" y="3875545"/>
            <a:ext cx="1824838" cy="2765496"/>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C:\Users\Mama\Desktop\ppt Fagaras\Forfecuț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6766" y="304800"/>
            <a:ext cx="1865511" cy="2264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69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16762"/>
            <a:ext cx="247184" cy="369332"/>
          </a:xfrm>
          <a:prstGeom prst="rect">
            <a:avLst/>
          </a:prstGeom>
          <a:noFill/>
        </p:spPr>
        <p:txBody>
          <a:bodyPr wrap="none" rtlCol="0">
            <a:spAutoFit/>
          </a:bodyPr>
          <a:lstStyle/>
          <a:p>
            <a:r>
              <a:rPr lang="en-US" dirty="0"/>
              <a:t>:</a:t>
            </a:r>
          </a:p>
        </p:txBody>
      </p:sp>
      <p:sp>
        <p:nvSpPr>
          <p:cNvPr id="4" name="TextBox 3"/>
          <p:cNvSpPr txBox="1"/>
          <p:nvPr/>
        </p:nvSpPr>
        <p:spPr>
          <a:xfrm>
            <a:off x="268501" y="598944"/>
            <a:ext cx="4419600" cy="3046988"/>
          </a:xfrm>
          <a:prstGeom prst="rect">
            <a:avLst/>
          </a:prstGeom>
          <a:solidFill>
            <a:srgbClr val="E8F5A7"/>
          </a:solidFill>
        </p:spPr>
        <p:txBody>
          <a:bodyPr wrap="square" rtlCol="0">
            <a:spAutoFit/>
          </a:bodyPr>
          <a:lstStyle/>
          <a:p>
            <a:r>
              <a:rPr lang="en-US" sz="2400" b="1" dirty="0">
                <a:solidFill>
                  <a:srgbClr val="C00000"/>
                </a:solidFill>
                <a:latin typeface="Calibri" pitchFamily="34" charset="0"/>
                <a:cs typeface="Calibri" pitchFamily="34" charset="0"/>
              </a:rPr>
              <a:t>Coco</a:t>
            </a:r>
            <a:r>
              <a:rPr lang="ro-RO" sz="2400" b="1" dirty="0">
                <a:solidFill>
                  <a:srgbClr val="C00000"/>
                </a:solidFill>
                <a:latin typeface="Calibri" pitchFamily="34" charset="0"/>
                <a:cs typeface="Calibri" pitchFamily="34" charset="0"/>
              </a:rPr>
              <a:t>ș</a:t>
            </a:r>
            <a:r>
              <a:rPr lang="en-US" sz="2400" b="1" dirty="0">
                <a:solidFill>
                  <a:srgbClr val="C00000"/>
                </a:solidFill>
                <a:latin typeface="Calibri" pitchFamily="34" charset="0"/>
                <a:cs typeface="Calibri" pitchFamily="34" charset="0"/>
              </a:rPr>
              <a:t>ul de </a:t>
            </a:r>
            <a:r>
              <a:rPr lang="en-US" sz="2400" b="1" dirty="0" err="1">
                <a:solidFill>
                  <a:srgbClr val="C00000"/>
                </a:solidFill>
                <a:latin typeface="Calibri" pitchFamily="34" charset="0"/>
                <a:cs typeface="Calibri" pitchFamily="34" charset="0"/>
              </a:rPr>
              <a:t>munte</a:t>
            </a:r>
            <a:r>
              <a:rPr lang="en-US" sz="2400" b="1" dirty="0">
                <a:solidFill>
                  <a:srgbClr val="C00000"/>
                </a:solidFill>
                <a:latin typeface="Calibri" pitchFamily="34" charset="0"/>
                <a:cs typeface="Calibri" pitchFamily="34" charset="0"/>
              </a:rPr>
              <a:t> / The mountain rooster</a:t>
            </a:r>
          </a:p>
          <a:p>
            <a:r>
              <a:rPr lang="en-US" sz="2400" b="1" dirty="0">
                <a:solidFill>
                  <a:srgbClr val="C00000"/>
                </a:solidFill>
                <a:latin typeface="Calibri" pitchFamily="34" charset="0"/>
                <a:cs typeface="Calibri" pitchFamily="34" charset="0"/>
              </a:rPr>
              <a:t>(Tetrao </a:t>
            </a:r>
            <a:r>
              <a:rPr lang="en-US" sz="2400" b="1" dirty="0" err="1">
                <a:solidFill>
                  <a:srgbClr val="C00000"/>
                </a:solidFill>
                <a:latin typeface="Calibri" pitchFamily="34" charset="0"/>
                <a:cs typeface="Calibri" pitchFamily="34" charset="0"/>
              </a:rPr>
              <a:t>urogalus</a:t>
            </a:r>
            <a:r>
              <a:rPr lang="en-US" sz="2400" b="1" dirty="0">
                <a:solidFill>
                  <a:srgbClr val="C00000"/>
                </a:solidFill>
                <a:latin typeface="Calibri" pitchFamily="34" charset="0"/>
                <a:cs typeface="Calibri" pitchFamily="34" charset="0"/>
              </a:rPr>
              <a:t>)</a:t>
            </a:r>
          </a:p>
          <a:p>
            <a:pPr marL="342900" indent="-342900">
              <a:buFont typeface="Arial" pitchFamily="34" charset="0"/>
              <a:buChar char="•"/>
            </a:pPr>
            <a:r>
              <a:rPr lang="en-US" sz="2400" dirty="0">
                <a:latin typeface="Calibri" pitchFamily="34" charset="0"/>
                <a:cs typeface="Calibri" pitchFamily="34" charset="0"/>
              </a:rPr>
              <a:t>the male catches the female's attention through the bridal dance in which it  opens its  feathers in the shape of a fan and emits specific sounds</a:t>
            </a:r>
            <a:endParaRPr lang="ro-RO" sz="2400" dirty="0">
              <a:latin typeface="Calibri" pitchFamily="34" charset="0"/>
              <a:cs typeface="Calibri" pitchFamily="34" charset="0"/>
            </a:endParaRPr>
          </a:p>
        </p:txBody>
      </p:sp>
      <p:sp>
        <p:nvSpPr>
          <p:cNvPr id="5" name="TextBox 4"/>
          <p:cNvSpPr txBox="1"/>
          <p:nvPr/>
        </p:nvSpPr>
        <p:spPr>
          <a:xfrm>
            <a:off x="4800600" y="44946"/>
            <a:ext cx="4114800" cy="3785652"/>
          </a:xfrm>
          <a:prstGeom prst="rect">
            <a:avLst/>
          </a:prstGeom>
          <a:solidFill>
            <a:srgbClr val="C2E41A"/>
          </a:solidFill>
          <a:ln>
            <a:solidFill>
              <a:schemeClr val="accent1"/>
            </a:solidFill>
          </a:ln>
        </p:spPr>
        <p:txBody>
          <a:bodyPr wrap="square" rtlCol="0">
            <a:spAutoFit/>
          </a:bodyPr>
          <a:lstStyle/>
          <a:p>
            <a:r>
              <a:rPr lang="ro-RO" sz="2400" b="1" dirty="0">
                <a:solidFill>
                  <a:srgbClr val="C00000"/>
                </a:solidFill>
              </a:rPr>
              <a:t>            Ierunca</a:t>
            </a:r>
            <a:r>
              <a:rPr lang="en-US" sz="2400" b="1" dirty="0">
                <a:solidFill>
                  <a:srgbClr val="C00000"/>
                </a:solidFill>
              </a:rPr>
              <a:t> /The Grouse</a:t>
            </a:r>
          </a:p>
          <a:p>
            <a:r>
              <a:rPr lang="ro-RO" sz="2400" b="1" dirty="0">
                <a:solidFill>
                  <a:srgbClr val="C00000"/>
                </a:solidFill>
              </a:rPr>
              <a:t>         </a:t>
            </a:r>
            <a:r>
              <a:rPr lang="en-US" sz="2400" b="1" dirty="0">
                <a:solidFill>
                  <a:srgbClr val="C00000"/>
                </a:solidFill>
              </a:rPr>
              <a:t>(Tetrastes bonasia</a:t>
            </a:r>
            <a:r>
              <a:rPr lang="en-US" sz="2400" dirty="0"/>
              <a:t>)</a:t>
            </a:r>
            <a:endParaRPr lang="ro-RO" sz="2400" dirty="0"/>
          </a:p>
          <a:p>
            <a:pPr marL="342900" indent="-342900">
              <a:buFont typeface="Arial" pitchFamily="34" charset="0"/>
              <a:buChar char="•"/>
            </a:pPr>
            <a:r>
              <a:rPr lang="vi-VN" sz="2400" dirty="0">
                <a:latin typeface="Calibri" pitchFamily="34" charset="0"/>
                <a:cs typeface="Calibri" pitchFamily="34" charset="0"/>
              </a:rPr>
              <a:t> </a:t>
            </a:r>
            <a:r>
              <a:rPr lang="en-US" sz="2400" dirty="0">
                <a:latin typeface="Calibri" pitchFamily="34" charset="0"/>
                <a:cs typeface="Calibri" pitchFamily="34" charset="0"/>
              </a:rPr>
              <a:t>the female rises from the nest only when danger is imminent</a:t>
            </a:r>
          </a:p>
          <a:p>
            <a:pPr marL="342900" indent="-342900">
              <a:buFont typeface="Arial" pitchFamily="34" charset="0"/>
              <a:buChar char="•"/>
            </a:pPr>
            <a:r>
              <a:rPr lang="en-US" sz="2400" dirty="0">
                <a:latin typeface="Calibri" pitchFamily="34" charset="0"/>
                <a:cs typeface="Calibri" pitchFamily="34" charset="0"/>
              </a:rPr>
              <a:t>simulates the wound by lowering its wing to draw the enemy after it, then returns in a crouched flight to the nest</a:t>
            </a:r>
            <a:endParaRPr lang="en-US" sz="2400" dirty="0"/>
          </a:p>
        </p:txBody>
      </p:sp>
      <p:pic>
        <p:nvPicPr>
          <p:cNvPr id="28675" name="Picture 3" descr="C:\Users\Mama\Desktop\ppt Fagaras\1280px-David_Palmer_Capercailli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012" y="3781225"/>
            <a:ext cx="3355848" cy="2978873"/>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C:\Users\Mama\Desktop\ppt Fagaras\Tetrastes_bona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799" y="3886200"/>
            <a:ext cx="4248801" cy="2819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D272C0-DEE4-4F05-8C85-EC4F9147145E}"/>
              </a:ext>
            </a:extLst>
          </p:cNvPr>
          <p:cNvSpPr txBox="1"/>
          <p:nvPr/>
        </p:nvSpPr>
        <p:spPr>
          <a:xfrm>
            <a:off x="601282" y="269162"/>
            <a:ext cx="4419600" cy="369332"/>
          </a:xfrm>
          <a:prstGeom prst="rect">
            <a:avLst/>
          </a:prstGeom>
          <a:noFill/>
        </p:spPr>
        <p:txBody>
          <a:bodyPr wrap="square" rtlCol="0">
            <a:spAutoFit/>
          </a:bodyPr>
          <a:lstStyle/>
          <a:p>
            <a:r>
              <a:rPr lang="en-US" b="1" dirty="0"/>
              <a:t>Through the thickets  we encounter</a:t>
            </a:r>
            <a:r>
              <a:rPr lang="en-US" dirty="0"/>
              <a:t>:</a:t>
            </a:r>
            <a:endParaRPr lang="en-US" sz="2000" b="1" dirty="0"/>
          </a:p>
        </p:txBody>
      </p:sp>
    </p:spTree>
    <p:extLst>
      <p:ext uri="{BB962C8B-B14F-4D97-AF65-F5344CB8AC3E}">
        <p14:creationId xmlns:p14="http://schemas.microsoft.com/office/powerpoint/2010/main" val="2571683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833" y="226367"/>
            <a:ext cx="4705006" cy="461665"/>
          </a:xfrm>
          <a:prstGeom prst="rect">
            <a:avLst/>
          </a:prstGeom>
          <a:noFill/>
        </p:spPr>
        <p:txBody>
          <a:bodyPr wrap="none" rtlCol="0">
            <a:spAutoFit/>
          </a:bodyPr>
          <a:lstStyle/>
          <a:p>
            <a:r>
              <a:rPr lang="en-US" sz="2400" dirty="0"/>
              <a:t>The birds of prey that  live  here are:</a:t>
            </a:r>
          </a:p>
        </p:txBody>
      </p:sp>
      <p:sp>
        <p:nvSpPr>
          <p:cNvPr id="4" name="TextBox 3"/>
          <p:cNvSpPr txBox="1"/>
          <p:nvPr/>
        </p:nvSpPr>
        <p:spPr>
          <a:xfrm>
            <a:off x="2747869" y="1905000"/>
            <a:ext cx="1955373" cy="3046988"/>
          </a:xfrm>
          <a:prstGeom prst="rect">
            <a:avLst/>
          </a:prstGeom>
          <a:solidFill>
            <a:srgbClr val="E8F5A7"/>
          </a:solidFill>
        </p:spPr>
        <p:txBody>
          <a:bodyPr wrap="square" rtlCol="0">
            <a:spAutoFit/>
          </a:bodyPr>
          <a:lstStyle/>
          <a:p>
            <a:r>
              <a:rPr lang="ro-RO" sz="2400" b="1" dirty="0">
                <a:solidFill>
                  <a:srgbClr val="C00000"/>
                </a:solidFill>
              </a:rPr>
              <a:t>    Uliul   </a:t>
            </a:r>
            <a:r>
              <a:rPr lang="en-US" sz="2400" b="1" dirty="0">
                <a:solidFill>
                  <a:srgbClr val="C00000"/>
                </a:solidFill>
              </a:rPr>
              <a:t>(Accipiter</a:t>
            </a:r>
            <a:endParaRPr lang="ro-RO" sz="2400" b="1" dirty="0">
              <a:solidFill>
                <a:srgbClr val="C00000"/>
              </a:solidFill>
            </a:endParaRPr>
          </a:p>
          <a:p>
            <a:r>
              <a:rPr lang="en-US" sz="2400" b="1" dirty="0">
                <a:solidFill>
                  <a:srgbClr val="C00000"/>
                </a:solidFill>
              </a:rPr>
              <a:t> </a:t>
            </a:r>
            <a:r>
              <a:rPr lang="ro-RO" sz="2400" b="1" dirty="0">
                <a:solidFill>
                  <a:srgbClr val="C00000"/>
                </a:solidFill>
              </a:rPr>
              <a:t> </a:t>
            </a:r>
            <a:r>
              <a:rPr lang="en-US" sz="2400" b="1" dirty="0" err="1">
                <a:solidFill>
                  <a:srgbClr val="C00000"/>
                </a:solidFill>
              </a:rPr>
              <a:t>gentilis</a:t>
            </a:r>
            <a:r>
              <a:rPr lang="en-US" sz="2400" b="1" dirty="0">
                <a:solidFill>
                  <a:srgbClr val="C00000"/>
                </a:solidFill>
              </a:rPr>
              <a:t>)</a:t>
            </a:r>
            <a:endParaRPr lang="ro-RO" sz="2400" b="1" dirty="0">
              <a:solidFill>
                <a:srgbClr val="C00000"/>
              </a:solidFill>
            </a:endParaRPr>
          </a:p>
          <a:p>
            <a:pPr marL="342900" indent="-342900">
              <a:buFont typeface="Arial" pitchFamily="34" charset="0"/>
              <a:buChar char="•"/>
            </a:pPr>
            <a:r>
              <a:rPr lang="en-US" sz="2400" dirty="0"/>
              <a:t>sedentary species</a:t>
            </a:r>
          </a:p>
          <a:p>
            <a:pPr marL="342900" indent="-342900">
              <a:buFont typeface="Arial" pitchFamily="34" charset="0"/>
              <a:buChar char="•"/>
            </a:pPr>
            <a:r>
              <a:rPr lang="en-US" sz="2400" dirty="0"/>
              <a:t>hunts   many rodents</a:t>
            </a:r>
            <a:endParaRPr lang="ro-RO" sz="2400" dirty="0"/>
          </a:p>
        </p:txBody>
      </p:sp>
      <p:sp>
        <p:nvSpPr>
          <p:cNvPr id="5" name="TextBox 4"/>
          <p:cNvSpPr txBox="1"/>
          <p:nvPr/>
        </p:nvSpPr>
        <p:spPr>
          <a:xfrm>
            <a:off x="5105400" y="226367"/>
            <a:ext cx="4038600" cy="1938992"/>
          </a:xfrm>
          <a:prstGeom prst="rect">
            <a:avLst/>
          </a:prstGeom>
          <a:solidFill>
            <a:srgbClr val="C2E41A"/>
          </a:solidFill>
        </p:spPr>
        <p:txBody>
          <a:bodyPr wrap="square" rtlCol="0">
            <a:spAutoFit/>
          </a:bodyPr>
          <a:lstStyle/>
          <a:p>
            <a:r>
              <a:rPr lang="ro-RO" sz="2400" b="1" dirty="0">
                <a:solidFill>
                  <a:srgbClr val="C00000"/>
                </a:solidFill>
              </a:rPr>
              <a:t>Șoimul </a:t>
            </a:r>
            <a:r>
              <a:rPr lang="en-US" sz="2400" b="1" dirty="0">
                <a:solidFill>
                  <a:srgbClr val="C00000"/>
                </a:solidFill>
              </a:rPr>
              <a:t>(</a:t>
            </a:r>
            <a:r>
              <a:rPr lang="ro-RO" sz="2400" b="1" dirty="0">
                <a:solidFill>
                  <a:srgbClr val="C00000"/>
                </a:solidFill>
              </a:rPr>
              <a:t>Falco sp</a:t>
            </a:r>
            <a:r>
              <a:rPr lang="en-US" sz="2400" b="1" dirty="0">
                <a:solidFill>
                  <a:srgbClr val="C00000"/>
                </a:solidFill>
              </a:rPr>
              <a:t>.)</a:t>
            </a:r>
            <a:r>
              <a:rPr lang="ro-RO" sz="2400" dirty="0"/>
              <a:t> </a:t>
            </a:r>
            <a:endParaRPr lang="en-US" sz="2400" dirty="0"/>
          </a:p>
          <a:p>
            <a:pPr marL="342900" indent="-342900">
              <a:buFont typeface="Arial" panose="020B0604020202020204" pitchFamily="34" charset="0"/>
              <a:buChar char="•"/>
            </a:pPr>
            <a:r>
              <a:rPr lang="en-US" sz="2400" dirty="0"/>
              <a:t>excellent eyesight</a:t>
            </a:r>
          </a:p>
          <a:p>
            <a:pPr marL="342900" indent="-342900">
              <a:buFont typeface="Arial" panose="020B0604020202020204" pitchFamily="34" charset="0"/>
              <a:buChar char="•"/>
            </a:pPr>
            <a:r>
              <a:rPr lang="en-US" sz="2400" dirty="0"/>
              <a:t>particularly sensitive to pesticides in food</a:t>
            </a:r>
          </a:p>
          <a:p>
            <a:pPr marL="342900" indent="-342900">
              <a:buFont typeface="Arial" panose="020B0604020202020204" pitchFamily="34" charset="0"/>
              <a:buChar char="•"/>
            </a:pPr>
            <a:r>
              <a:rPr lang="en-US" sz="2400" dirty="0"/>
              <a:t>can fly very fast( 380 km / h) </a:t>
            </a:r>
            <a:endParaRPr lang="ro-RO" sz="2400" dirty="0"/>
          </a:p>
        </p:txBody>
      </p:sp>
      <p:pic>
        <p:nvPicPr>
          <p:cNvPr id="26626" name="Picture 2" descr="Northern Goshawk ad 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265" y="1905000"/>
            <a:ext cx="2399522" cy="3919220"/>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C:\Users\Mama\Desktop\ppt Fagaras\Brown-Falcon,-Vic,-3.1.2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216" y="2510307"/>
            <a:ext cx="2971800" cy="4281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245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7744" y="533400"/>
            <a:ext cx="4848870" cy="2677656"/>
          </a:xfrm>
          <a:prstGeom prst="rect">
            <a:avLst/>
          </a:prstGeom>
          <a:solidFill>
            <a:srgbClr val="E8F5A7"/>
          </a:solidFill>
        </p:spPr>
        <p:txBody>
          <a:bodyPr wrap="square" rtlCol="0">
            <a:spAutoFit/>
          </a:bodyPr>
          <a:lstStyle/>
          <a:p>
            <a:r>
              <a:rPr lang="ro-RO" sz="2400" b="1" dirty="0">
                <a:solidFill>
                  <a:srgbClr val="C00000"/>
                </a:solidFill>
              </a:rPr>
              <a:t>Acvila de </a:t>
            </a:r>
            <a:r>
              <a:rPr lang="en-US" sz="2400" b="1" dirty="0" err="1">
                <a:solidFill>
                  <a:srgbClr val="C00000"/>
                </a:solidFill>
              </a:rPr>
              <a:t>munte</a:t>
            </a:r>
            <a:r>
              <a:rPr lang="en-US" sz="2400" b="1" dirty="0">
                <a:solidFill>
                  <a:srgbClr val="C00000"/>
                </a:solidFill>
              </a:rPr>
              <a:t> / The Mountain eagle (</a:t>
            </a:r>
            <a:r>
              <a:rPr lang="ro-RO" sz="2400" b="1" dirty="0">
                <a:solidFill>
                  <a:srgbClr val="C00000"/>
                </a:solidFill>
              </a:rPr>
              <a:t>Aquila </a:t>
            </a:r>
            <a:r>
              <a:rPr lang="en-US" sz="2400" b="1" dirty="0">
                <a:solidFill>
                  <a:srgbClr val="C00000"/>
                </a:solidFill>
              </a:rPr>
              <a:t>chrysaetos)</a:t>
            </a:r>
            <a:r>
              <a:rPr lang="vi-VN" sz="2400" dirty="0"/>
              <a:t> </a:t>
            </a:r>
            <a:endParaRPr lang="en-US" sz="2400" dirty="0"/>
          </a:p>
          <a:p>
            <a:pPr marL="342900" indent="-342900">
              <a:buFont typeface="Arial" panose="020B0604020202020204" pitchFamily="34" charset="0"/>
              <a:buChar char="•"/>
            </a:pPr>
            <a:r>
              <a:rPr lang="en-US" sz="2400" dirty="0"/>
              <a:t>one of our largest and rarest birds of prey</a:t>
            </a:r>
          </a:p>
          <a:p>
            <a:pPr marL="342900" indent="-342900">
              <a:buFont typeface="Arial" panose="020B0604020202020204" pitchFamily="34" charset="0"/>
              <a:buChar char="•"/>
            </a:pPr>
            <a:r>
              <a:rPr lang="en-US" sz="2400" dirty="0"/>
              <a:t>symbol of power and nobility</a:t>
            </a:r>
          </a:p>
          <a:p>
            <a:pPr marL="342900" indent="-342900">
              <a:buFont typeface="Arial" panose="020B0604020202020204" pitchFamily="34" charset="0"/>
              <a:buChar char="•"/>
            </a:pPr>
            <a:r>
              <a:rPr lang="en-US" sz="2400" dirty="0"/>
              <a:t> it is found on the coat of arms of Romania</a:t>
            </a:r>
          </a:p>
        </p:txBody>
      </p:sp>
      <p:sp>
        <p:nvSpPr>
          <p:cNvPr id="7" name="TextBox 6"/>
          <p:cNvSpPr txBox="1"/>
          <p:nvPr/>
        </p:nvSpPr>
        <p:spPr>
          <a:xfrm>
            <a:off x="5574792" y="76200"/>
            <a:ext cx="3340607" cy="2308324"/>
          </a:xfrm>
          <a:prstGeom prst="rect">
            <a:avLst/>
          </a:prstGeom>
          <a:solidFill>
            <a:srgbClr val="C2E41A"/>
          </a:solidFill>
        </p:spPr>
        <p:txBody>
          <a:bodyPr wrap="square" rtlCol="0">
            <a:spAutoFit/>
          </a:bodyPr>
          <a:lstStyle/>
          <a:p>
            <a:r>
              <a:rPr lang="ro-RO" sz="2400" b="1" dirty="0">
                <a:solidFill>
                  <a:srgbClr val="C00000"/>
                </a:solidFill>
              </a:rPr>
              <a:t>Vânturelul</a:t>
            </a:r>
            <a:r>
              <a:rPr lang="en-US" sz="2400" b="1" dirty="0">
                <a:solidFill>
                  <a:srgbClr val="C00000"/>
                </a:solidFill>
              </a:rPr>
              <a:t> / The Falco </a:t>
            </a:r>
          </a:p>
          <a:p>
            <a:r>
              <a:rPr lang="en-US" sz="2400" b="1" dirty="0">
                <a:solidFill>
                  <a:srgbClr val="C00000"/>
                </a:solidFill>
              </a:rPr>
              <a:t> (Falco tinnunculus)</a:t>
            </a:r>
          </a:p>
          <a:p>
            <a:pPr marL="342900" indent="-342900">
              <a:buFont typeface="Arial" panose="020B0604020202020204" pitchFamily="34" charset="0"/>
              <a:buChar char="•"/>
            </a:pPr>
            <a:r>
              <a:rPr lang="en-US" sz="2400" dirty="0"/>
              <a:t>the name of the wind</a:t>
            </a:r>
          </a:p>
          <a:p>
            <a:pPr marL="342900" indent="-342900">
              <a:buFont typeface="Arial" panose="020B0604020202020204" pitchFamily="34" charset="0"/>
              <a:buChar char="•"/>
            </a:pPr>
            <a:r>
              <a:rPr lang="en-US" sz="2400" dirty="0"/>
              <a:t>it  is shot from hovering, flapping his wings, over the prey</a:t>
            </a:r>
            <a:endParaRPr lang="ro-RO" sz="2400" dirty="0"/>
          </a:p>
        </p:txBody>
      </p:sp>
      <p:pic>
        <p:nvPicPr>
          <p:cNvPr id="26631" name="Picture 7" descr="Common kestrel falco tinnuncul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755368"/>
            <a:ext cx="2712223" cy="38261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207" y="3124199"/>
            <a:ext cx="5369417" cy="3247927"/>
          </a:xfrm>
          <a:prstGeom prst="rect">
            <a:avLst/>
          </a:prstGeom>
        </p:spPr>
      </p:pic>
    </p:spTree>
    <p:extLst>
      <p:ext uri="{BB962C8B-B14F-4D97-AF65-F5344CB8AC3E}">
        <p14:creationId xmlns:p14="http://schemas.microsoft.com/office/powerpoint/2010/main" val="2571683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599" y="367145"/>
            <a:ext cx="9084025" cy="461665"/>
          </a:xfrm>
          <a:prstGeom prst="rect">
            <a:avLst/>
          </a:prstGeom>
          <a:noFill/>
        </p:spPr>
        <p:txBody>
          <a:bodyPr wrap="none" rtlCol="0">
            <a:spAutoFit/>
          </a:bodyPr>
          <a:lstStyle/>
          <a:p>
            <a:r>
              <a:rPr lang="en-US" sz="2400" dirty="0"/>
              <a:t>Numerous harmless reptiles swarm through the carpets of dead leaves:</a:t>
            </a:r>
          </a:p>
        </p:txBody>
      </p:sp>
      <p:pic>
        <p:nvPicPr>
          <p:cNvPr id="20482" name="Picture 2" descr="Lacerta vivipara 2 hen (Marek Szczepane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14727"/>
            <a:ext cx="3603354" cy="20586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32257" y="838200"/>
            <a:ext cx="2887072" cy="1200329"/>
          </a:xfrm>
          <a:prstGeom prst="rect">
            <a:avLst/>
          </a:prstGeom>
          <a:solidFill>
            <a:srgbClr val="E8F5A7"/>
          </a:solidFill>
        </p:spPr>
        <p:txBody>
          <a:bodyPr wrap="none" rtlCol="0">
            <a:spAutoFit/>
          </a:bodyPr>
          <a:lstStyle/>
          <a:p>
            <a:r>
              <a:rPr lang="ro-RO" sz="2400" b="1" dirty="0">
                <a:solidFill>
                  <a:srgbClr val="C00000"/>
                </a:solidFill>
              </a:rPr>
              <a:t>Șopîrla de munte</a:t>
            </a:r>
            <a:r>
              <a:rPr lang="en-US" sz="2400" b="1" dirty="0">
                <a:solidFill>
                  <a:srgbClr val="C00000"/>
                </a:solidFill>
              </a:rPr>
              <a:t>/ </a:t>
            </a:r>
          </a:p>
          <a:p>
            <a:r>
              <a:rPr lang="en-US" sz="2400" b="1" dirty="0">
                <a:solidFill>
                  <a:srgbClr val="C00000"/>
                </a:solidFill>
              </a:rPr>
              <a:t> The mountain lizard</a:t>
            </a:r>
          </a:p>
          <a:p>
            <a:r>
              <a:rPr lang="en-US" sz="2400" dirty="0"/>
              <a:t> </a:t>
            </a:r>
            <a:r>
              <a:rPr lang="en-US" sz="2400" b="1" dirty="0">
                <a:solidFill>
                  <a:srgbClr val="C00000"/>
                </a:solidFill>
              </a:rPr>
              <a:t>(</a:t>
            </a:r>
            <a:r>
              <a:rPr lang="en-US" sz="2400" b="1" i="1" dirty="0">
                <a:solidFill>
                  <a:srgbClr val="C00000"/>
                </a:solidFill>
              </a:rPr>
              <a:t>Lacerta vivipara</a:t>
            </a:r>
            <a:r>
              <a:rPr lang="en-US" sz="2400" dirty="0">
                <a:solidFill>
                  <a:srgbClr val="C00000"/>
                </a:solidFill>
              </a:rPr>
              <a:t>)</a:t>
            </a:r>
            <a:endParaRPr lang="en-US" sz="2400" b="1" dirty="0">
              <a:solidFill>
                <a:srgbClr val="C00000"/>
              </a:solidFill>
            </a:endParaRPr>
          </a:p>
        </p:txBody>
      </p:sp>
      <p:sp>
        <p:nvSpPr>
          <p:cNvPr id="6" name="TextBox 5"/>
          <p:cNvSpPr txBox="1"/>
          <p:nvPr/>
        </p:nvSpPr>
        <p:spPr>
          <a:xfrm>
            <a:off x="5750798" y="914400"/>
            <a:ext cx="2288383" cy="830997"/>
          </a:xfrm>
          <a:prstGeom prst="rect">
            <a:avLst/>
          </a:prstGeom>
          <a:solidFill>
            <a:srgbClr val="E8F5A7"/>
          </a:solidFill>
        </p:spPr>
        <p:txBody>
          <a:bodyPr wrap="none" rtlCol="0">
            <a:spAutoFit/>
          </a:bodyPr>
          <a:lstStyle/>
          <a:p>
            <a:r>
              <a:rPr lang="ro-RO" sz="2400" b="1" dirty="0">
                <a:solidFill>
                  <a:srgbClr val="C00000"/>
                </a:solidFill>
              </a:rPr>
              <a:t>Gușterul</a:t>
            </a:r>
            <a:endParaRPr lang="en-US" sz="2400" b="1" dirty="0">
              <a:solidFill>
                <a:srgbClr val="C00000"/>
              </a:solidFill>
            </a:endParaRPr>
          </a:p>
          <a:p>
            <a:r>
              <a:rPr lang="en-US" sz="2400" b="1" dirty="0">
                <a:solidFill>
                  <a:srgbClr val="C00000"/>
                </a:solidFill>
              </a:rPr>
              <a:t> (</a:t>
            </a:r>
            <a:r>
              <a:rPr lang="en-US" sz="2400" b="1" i="1" dirty="0">
                <a:solidFill>
                  <a:srgbClr val="C00000"/>
                </a:solidFill>
              </a:rPr>
              <a:t>Lacerta viridis</a:t>
            </a:r>
            <a:r>
              <a:rPr lang="en-US" sz="2400" b="1" dirty="0">
                <a:solidFill>
                  <a:srgbClr val="C00000"/>
                </a:solidFill>
              </a:rPr>
              <a:t>)</a:t>
            </a:r>
            <a:r>
              <a:rPr lang="ro-RO" sz="2400" b="1" dirty="0">
                <a:solidFill>
                  <a:srgbClr val="C00000"/>
                </a:solidFill>
              </a:rPr>
              <a:t> </a:t>
            </a:r>
            <a:endParaRPr lang="en-US" sz="2400" b="1" dirty="0">
              <a:solidFill>
                <a:srgbClr val="C00000"/>
              </a:solidFill>
            </a:endParaRPr>
          </a:p>
        </p:txBody>
      </p:sp>
      <p:pic>
        <p:nvPicPr>
          <p:cNvPr id="20484" name="Picture 4" descr="Lacerta viridis - male 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1981" y="1780016"/>
            <a:ext cx="3994051" cy="24245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7658" y="4343400"/>
            <a:ext cx="4648200" cy="830997"/>
          </a:xfrm>
          <a:prstGeom prst="rect">
            <a:avLst/>
          </a:prstGeom>
          <a:solidFill>
            <a:srgbClr val="C2E41A"/>
          </a:solidFill>
        </p:spPr>
        <p:txBody>
          <a:bodyPr wrap="square" rtlCol="0">
            <a:spAutoFit/>
          </a:bodyPr>
          <a:lstStyle/>
          <a:p>
            <a:r>
              <a:rPr lang="en-US" sz="2400" dirty="0"/>
              <a:t>as well as amphibians, such as salamanders.</a:t>
            </a:r>
          </a:p>
        </p:txBody>
      </p:sp>
      <p:sp>
        <p:nvSpPr>
          <p:cNvPr id="9" name="TextBox 8"/>
          <p:cNvSpPr txBox="1"/>
          <p:nvPr/>
        </p:nvSpPr>
        <p:spPr>
          <a:xfrm>
            <a:off x="235259" y="5281251"/>
            <a:ext cx="4800599" cy="1569660"/>
          </a:xfrm>
          <a:prstGeom prst="rect">
            <a:avLst/>
          </a:prstGeom>
          <a:solidFill>
            <a:srgbClr val="C2E41A"/>
          </a:solidFill>
        </p:spPr>
        <p:txBody>
          <a:bodyPr wrap="square" rtlCol="0">
            <a:spAutoFit/>
          </a:bodyPr>
          <a:lstStyle/>
          <a:p>
            <a:r>
              <a:rPr lang="en-US" sz="2400" b="1" dirty="0">
                <a:solidFill>
                  <a:srgbClr val="C00000"/>
                </a:solidFill>
              </a:rPr>
              <a:t>     </a:t>
            </a:r>
            <a:r>
              <a:rPr lang="ro-RO" sz="2400" b="1" dirty="0">
                <a:solidFill>
                  <a:srgbClr val="C00000"/>
                </a:solidFill>
              </a:rPr>
              <a:t>Salamandra</a:t>
            </a:r>
            <a:r>
              <a:rPr lang="en-US" sz="2400" b="1" dirty="0">
                <a:solidFill>
                  <a:srgbClr val="C00000"/>
                </a:solidFill>
              </a:rPr>
              <a:t>/ The Salamander</a:t>
            </a:r>
            <a:r>
              <a:rPr lang="ro-RO" sz="2400" b="1" dirty="0">
                <a:solidFill>
                  <a:srgbClr val="C00000"/>
                </a:solidFill>
              </a:rPr>
              <a:t> </a:t>
            </a:r>
            <a:r>
              <a:rPr lang="en-US" sz="2400" b="1" dirty="0">
                <a:solidFill>
                  <a:srgbClr val="C00000"/>
                </a:solidFill>
              </a:rPr>
              <a:t>(</a:t>
            </a:r>
            <a:r>
              <a:rPr lang="ro-RO" sz="2400" b="1" dirty="0">
                <a:solidFill>
                  <a:srgbClr val="C00000"/>
                </a:solidFill>
              </a:rPr>
              <a:t>Salamandra Salamandra</a:t>
            </a:r>
            <a:r>
              <a:rPr lang="en-US" sz="2400" b="1" dirty="0">
                <a:solidFill>
                  <a:srgbClr val="C00000"/>
                </a:solidFill>
              </a:rPr>
              <a:t>) </a:t>
            </a:r>
          </a:p>
          <a:p>
            <a:pPr marL="342900" indent="-342900">
              <a:buFont typeface="Arial" panose="020B0604020202020204" pitchFamily="34" charset="0"/>
              <a:buChar char="•"/>
            </a:pPr>
            <a:r>
              <a:rPr lang="en-US" sz="2400" dirty="0"/>
              <a:t>has toxic glands in the skin</a:t>
            </a:r>
            <a:endParaRPr lang="ro-RO" sz="2400" dirty="0"/>
          </a:p>
          <a:p>
            <a:endParaRPr lang="en-US" sz="2400" b="1" dirty="0">
              <a:solidFill>
                <a:srgbClr val="C00000"/>
              </a:solidFill>
            </a:endParaRPr>
          </a:p>
        </p:txBody>
      </p:sp>
      <p:pic>
        <p:nvPicPr>
          <p:cNvPr id="20486" name="Picture 6" descr="Salamandra de foc – Salamandra salamandra - Lumea Animalel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7183" y="4469890"/>
            <a:ext cx="3886679" cy="236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559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381000"/>
            <a:ext cx="4114800" cy="6172200"/>
          </a:xfrm>
          <a:solidFill>
            <a:srgbClr val="C2E41A"/>
          </a:solidFill>
        </p:spPr>
        <p:txBody>
          <a:bodyPr>
            <a:normAutofit/>
          </a:bodyPr>
          <a:lstStyle/>
          <a:p>
            <a:endParaRPr lang="ro-RO" dirty="0"/>
          </a:p>
          <a:p>
            <a:pPr marL="0" indent="0">
              <a:buNone/>
            </a:pPr>
            <a:r>
              <a:rPr lang="ro-RO" dirty="0"/>
              <a:t> </a:t>
            </a:r>
            <a:endParaRPr lang="en-US" dirty="0"/>
          </a:p>
          <a:p>
            <a:r>
              <a:rPr lang="ro-RO" dirty="0"/>
              <a:t> </a:t>
            </a:r>
            <a:r>
              <a:rPr lang="en-US" sz="2400" dirty="0"/>
              <a:t>resemble a huge spine with steeper “ribs”  facing north and slower southern ones</a:t>
            </a:r>
          </a:p>
          <a:p>
            <a:r>
              <a:rPr lang="en-US" sz="2400" dirty="0"/>
              <a:t>the density of peaks and  cliffs  make us call them The  Transylvanian Alps</a:t>
            </a:r>
          </a:p>
          <a:p>
            <a:pPr marL="0" indent="0">
              <a:buNone/>
            </a:pPr>
            <a:r>
              <a:rPr lang="ro-RO" dirty="0"/>
              <a:t> </a:t>
            </a:r>
            <a:endParaRPr lang="en-US" dirty="0"/>
          </a:p>
          <a:p>
            <a:endParaRPr lang="en-US" dirty="0"/>
          </a:p>
        </p:txBody>
      </p:sp>
      <p:pic>
        <p:nvPicPr>
          <p:cNvPr id="5" name="Picture 4" descr="Relieful Masivului Fagaras">
            <a:hlinkClick r:id="rId2" tgtFrame="&quot;_blan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4495800" cy="6248400"/>
          </a:xfrm>
          <a:prstGeom prst="rect">
            <a:avLst/>
          </a:prstGeom>
          <a:noFill/>
          <a:ln>
            <a:noFill/>
          </a:ln>
        </p:spPr>
      </p:pic>
    </p:spTree>
    <p:extLst>
      <p:ext uri="{BB962C8B-B14F-4D97-AF65-F5344CB8AC3E}">
        <p14:creationId xmlns:p14="http://schemas.microsoft.com/office/powerpoint/2010/main" val="2849049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69902"/>
            <a:ext cx="7467600" cy="838200"/>
          </a:xfrm>
        </p:spPr>
        <p:txBody>
          <a:bodyPr>
            <a:normAutofit/>
          </a:bodyPr>
          <a:lstStyle/>
          <a:p>
            <a:pPr marL="0" indent="0">
              <a:buNone/>
            </a:pPr>
            <a:r>
              <a:rPr lang="en-US" sz="2400" dirty="0"/>
              <a:t>In some places, on the slopes facing the sun, vipers also live.</a:t>
            </a:r>
          </a:p>
        </p:txBody>
      </p:sp>
      <p:sp>
        <p:nvSpPr>
          <p:cNvPr id="2" name="TextBox 1"/>
          <p:cNvSpPr txBox="1"/>
          <p:nvPr/>
        </p:nvSpPr>
        <p:spPr>
          <a:xfrm>
            <a:off x="381000" y="2057400"/>
            <a:ext cx="2377444" cy="3046988"/>
          </a:xfrm>
          <a:prstGeom prst="rect">
            <a:avLst/>
          </a:prstGeom>
          <a:solidFill>
            <a:srgbClr val="E8F5A7"/>
          </a:solidFill>
        </p:spPr>
        <p:txBody>
          <a:bodyPr wrap="square" rtlCol="0">
            <a:spAutoFit/>
          </a:bodyPr>
          <a:lstStyle/>
          <a:p>
            <a:r>
              <a:rPr lang="en-US" sz="2400" b="1" dirty="0">
                <a:solidFill>
                  <a:srgbClr val="C00000"/>
                </a:solidFill>
              </a:rPr>
              <a:t>The viper (</a:t>
            </a:r>
            <a:r>
              <a:rPr lang="en-US" sz="2400" b="1" dirty="0" err="1">
                <a:solidFill>
                  <a:srgbClr val="C00000"/>
                </a:solidFill>
              </a:rPr>
              <a:t>Vipera</a:t>
            </a:r>
            <a:r>
              <a:rPr lang="en-US" sz="2400" b="1" dirty="0">
                <a:solidFill>
                  <a:srgbClr val="C00000"/>
                </a:solidFill>
              </a:rPr>
              <a:t> </a:t>
            </a:r>
            <a:r>
              <a:rPr lang="en-US" sz="2400" b="1" dirty="0" err="1">
                <a:solidFill>
                  <a:srgbClr val="C00000"/>
                </a:solidFill>
              </a:rPr>
              <a:t>berus</a:t>
            </a:r>
            <a:r>
              <a:rPr lang="en-US" b="1" dirty="0">
                <a:solidFill>
                  <a:srgbClr val="C00000"/>
                </a:solidFill>
              </a:rPr>
              <a:t>)</a:t>
            </a:r>
          </a:p>
          <a:p>
            <a:pPr marL="285750" indent="-285750">
              <a:buFont typeface="Arial" panose="020B0604020202020204" pitchFamily="34" charset="0"/>
              <a:buChar char="•"/>
            </a:pPr>
            <a:r>
              <a:rPr lang="en-US" sz="2400" dirty="0"/>
              <a:t>venomous snake,      with a drawing     in the form of       zig-zag on   the dorsal part</a:t>
            </a:r>
            <a:endParaRPr lang="ro-RO" sz="2400" dirty="0"/>
          </a:p>
        </p:txBody>
      </p:sp>
      <p:pic>
        <p:nvPicPr>
          <p:cNvPr id="21506" name="Picture 2" descr="Viperele din Romania si teama oamenilor de necunoscut - Marius Ian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8444" y="2438400"/>
            <a:ext cx="6013847" cy="36083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0" y="1285146"/>
            <a:ext cx="5105400" cy="830997"/>
          </a:xfrm>
          <a:prstGeom prst="rect">
            <a:avLst/>
          </a:prstGeom>
          <a:solidFill>
            <a:srgbClr val="C2E41A"/>
          </a:solidFill>
        </p:spPr>
        <p:txBody>
          <a:bodyPr wrap="square" rtlCol="0">
            <a:spAutoFit/>
          </a:bodyPr>
          <a:lstStyle/>
          <a:p>
            <a:r>
              <a:rPr lang="en-US" sz="2400"/>
              <a:t>It only bites when taken in hand or feels directly threatened!</a:t>
            </a:r>
            <a:endParaRPr lang="ro-RO" sz="2400" dirty="0"/>
          </a:p>
        </p:txBody>
      </p:sp>
      <p:sp>
        <p:nvSpPr>
          <p:cNvPr id="6" name="TextBox 5"/>
          <p:cNvSpPr txBox="1"/>
          <p:nvPr/>
        </p:nvSpPr>
        <p:spPr>
          <a:xfrm>
            <a:off x="324465" y="6196875"/>
            <a:ext cx="8322791" cy="461665"/>
          </a:xfrm>
          <a:prstGeom prst="rect">
            <a:avLst/>
          </a:prstGeom>
          <a:solidFill>
            <a:srgbClr val="C2E41A"/>
          </a:solidFill>
          <a:ln>
            <a:solidFill>
              <a:schemeClr val="accent1"/>
            </a:solidFill>
          </a:ln>
        </p:spPr>
        <p:txBody>
          <a:bodyPr wrap="none" rtlCol="0">
            <a:spAutoFit/>
          </a:bodyPr>
          <a:lstStyle/>
          <a:p>
            <a:r>
              <a:rPr lang="en-US" sz="2400"/>
              <a:t>The lethal dose for an adult would be the bite of at least 5 vipers!</a:t>
            </a:r>
            <a:endParaRPr lang="en-US" sz="2400" dirty="0"/>
          </a:p>
        </p:txBody>
      </p:sp>
    </p:spTree>
    <p:extLst>
      <p:ext uri="{BB962C8B-B14F-4D97-AF65-F5344CB8AC3E}">
        <p14:creationId xmlns:p14="http://schemas.microsoft.com/office/powerpoint/2010/main" val="921397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5471" y="5562600"/>
            <a:ext cx="6553200" cy="914400"/>
          </a:xfrm>
          <a:solidFill>
            <a:srgbClr val="C2E41A"/>
          </a:solidFill>
        </p:spPr>
        <p:txBody>
          <a:bodyPr>
            <a:normAutofit/>
          </a:bodyPr>
          <a:lstStyle/>
          <a:p>
            <a:pPr marL="0" indent="0">
              <a:buNone/>
            </a:pPr>
            <a:r>
              <a:rPr lang="en-US" sz="2400" dirty="0"/>
              <a:t>Many of the mountain streams and alpine lakes are                  today repopulated with trout.</a:t>
            </a:r>
          </a:p>
        </p:txBody>
      </p:sp>
      <p:sp>
        <p:nvSpPr>
          <p:cNvPr id="4" name="TextBox 3"/>
          <p:cNvSpPr txBox="1"/>
          <p:nvPr/>
        </p:nvSpPr>
        <p:spPr>
          <a:xfrm>
            <a:off x="474516" y="351749"/>
            <a:ext cx="8364683" cy="1938992"/>
          </a:xfrm>
          <a:prstGeom prst="rect">
            <a:avLst/>
          </a:prstGeom>
          <a:solidFill>
            <a:srgbClr val="E8F5A7"/>
          </a:solidFill>
        </p:spPr>
        <p:txBody>
          <a:bodyPr wrap="square" rtlCol="0">
            <a:spAutoFit/>
          </a:bodyPr>
          <a:lstStyle/>
          <a:p>
            <a:r>
              <a:rPr lang="en-US" sz="2400" b="1" dirty="0">
                <a:solidFill>
                  <a:srgbClr val="C00000"/>
                </a:solidFill>
                <a:latin typeface="Calibri" pitchFamily="34" charset="0"/>
                <a:cs typeface="Calibri" pitchFamily="34" charset="0"/>
              </a:rPr>
              <a:t>The trout  (Salmo trutta fario)</a:t>
            </a:r>
            <a:r>
              <a:rPr lang="en-US" sz="2400" dirty="0">
                <a:latin typeface="Calibri" pitchFamily="34" charset="0"/>
                <a:cs typeface="Calibri" pitchFamily="34" charset="0"/>
              </a:rPr>
              <a:t> </a:t>
            </a:r>
          </a:p>
          <a:p>
            <a:pPr marL="342900" indent="-342900">
              <a:buFont typeface="Arial" panose="020B0604020202020204" pitchFamily="34" charset="0"/>
              <a:buChar char="•"/>
            </a:pPr>
            <a:r>
              <a:rPr lang="en-US" sz="2400" dirty="0">
                <a:latin typeface="Calibri" pitchFamily="34" charset="0"/>
                <a:cs typeface="Calibri" pitchFamily="34" charset="0"/>
              </a:rPr>
              <a:t>predatory sweet fish from the upper reaches of rivers and streams</a:t>
            </a:r>
          </a:p>
          <a:p>
            <a:pPr marL="342900" indent="-342900">
              <a:buFont typeface="Arial" panose="020B0604020202020204" pitchFamily="34" charset="0"/>
              <a:buChar char="•"/>
            </a:pPr>
            <a:r>
              <a:rPr lang="en-US" sz="2400" dirty="0">
                <a:latin typeface="Calibri" pitchFamily="34" charset="0"/>
                <a:cs typeface="Calibri" pitchFamily="34" charset="0"/>
              </a:rPr>
              <a:t>crosses the water with the ease of an arrow, overcoming obstacles that no other fish can pass.</a:t>
            </a:r>
            <a:endParaRPr lang="ro-RO" sz="2400" dirty="0">
              <a:latin typeface="Calibri" pitchFamily="34" charset="0"/>
              <a:cs typeface="Calibri" pitchFamily="34" charset="0"/>
            </a:endParaRPr>
          </a:p>
        </p:txBody>
      </p:sp>
      <p:pic>
        <p:nvPicPr>
          <p:cNvPr id="4098" name="Picture 2" descr="C:\Users\Mama\Desktop\22_Pastravu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514600"/>
            <a:ext cx="6389613" cy="3035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187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ama\Desktop\insec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3855"/>
            <a:ext cx="7315200" cy="65105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0" y="2362200"/>
            <a:ext cx="3352800" cy="2308324"/>
          </a:xfrm>
          <a:prstGeom prst="rect">
            <a:avLst/>
          </a:prstGeom>
          <a:solidFill>
            <a:srgbClr val="E8F5A7"/>
          </a:solidFill>
        </p:spPr>
        <p:txBody>
          <a:bodyPr wrap="square">
            <a:spAutoFit/>
          </a:bodyPr>
          <a:lstStyle/>
          <a:p>
            <a:r>
              <a:rPr lang="en-US" sz="2400" dirty="0"/>
              <a:t>The world of invertebrates includes approx:1500 species of beetles </a:t>
            </a:r>
            <a:r>
              <a:rPr lang="en-US" sz="2400" b="1" dirty="0">
                <a:solidFill>
                  <a:srgbClr val="C00000"/>
                </a:solidFill>
              </a:rPr>
              <a:t>(Coleoptera) </a:t>
            </a:r>
            <a:r>
              <a:rPr lang="en-US" sz="2400" dirty="0"/>
              <a:t>and 800 species of butterflies </a:t>
            </a:r>
            <a:r>
              <a:rPr lang="en-US" sz="2400" b="1" dirty="0">
                <a:solidFill>
                  <a:srgbClr val="C00000"/>
                </a:solidFill>
              </a:rPr>
              <a:t>(Lepidoptera)</a:t>
            </a:r>
          </a:p>
        </p:txBody>
      </p:sp>
    </p:spTree>
    <p:extLst>
      <p:ext uri="{BB962C8B-B14F-4D97-AF65-F5344CB8AC3E}">
        <p14:creationId xmlns:p14="http://schemas.microsoft.com/office/powerpoint/2010/main" val="1512358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Mama\Desktop\IMG_74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32" y="838201"/>
            <a:ext cx="8780566" cy="58537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1032" y="228600"/>
            <a:ext cx="8669732" cy="1569660"/>
          </a:xfrm>
          <a:prstGeom prst="rect">
            <a:avLst/>
          </a:prstGeom>
          <a:solidFill>
            <a:srgbClr val="E8F5A7"/>
          </a:solidFill>
        </p:spPr>
        <p:txBody>
          <a:bodyPr wrap="square" rtlCol="0">
            <a:spAutoFit/>
          </a:bodyPr>
          <a:lstStyle/>
          <a:p>
            <a:r>
              <a:rPr lang="en-US" sz="2400" dirty="0"/>
              <a:t>Among the clouds, at over 2000 meters, the </a:t>
            </a:r>
            <a:r>
              <a:rPr lang="en-US" sz="2400" dirty="0" err="1"/>
              <a:t>Făgăraș</a:t>
            </a:r>
            <a:r>
              <a:rPr lang="en-US" sz="2400" dirty="0"/>
              <a:t> Mountains offer  imposing landscapes, quiet nature untouched by contemporary modernism, offering the opportunity to satisfy the mountain’s lust in                                          any season</a:t>
            </a:r>
          </a:p>
        </p:txBody>
      </p:sp>
    </p:spTree>
    <p:extLst>
      <p:ext uri="{BB962C8B-B14F-4D97-AF65-F5344CB8AC3E}">
        <p14:creationId xmlns:p14="http://schemas.microsoft.com/office/powerpoint/2010/main" val="3124331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Users\Mama\Desktop\2588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94" y="4267200"/>
            <a:ext cx="3663324" cy="24384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Mama\Desktop\mancaretraditiona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209800"/>
            <a:ext cx="4871803"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6262" y="182940"/>
            <a:ext cx="8074338" cy="1200329"/>
          </a:xfrm>
          <a:prstGeom prst="rect">
            <a:avLst/>
          </a:prstGeom>
          <a:solidFill>
            <a:srgbClr val="C2E41A"/>
          </a:solidFill>
        </p:spPr>
        <p:txBody>
          <a:bodyPr wrap="square" rtlCol="0">
            <a:spAutoFit/>
          </a:bodyPr>
          <a:lstStyle/>
          <a:p>
            <a:r>
              <a:rPr lang="en-US" sz="2400" dirty="0"/>
              <a:t>Everything is completed by the special taste of the dishes in the area. Chefs choose to cook food with local ingredients and wine                      in front of tourists.</a:t>
            </a:r>
          </a:p>
        </p:txBody>
      </p:sp>
      <p:sp>
        <p:nvSpPr>
          <p:cNvPr id="7" name="TextBox 6"/>
          <p:cNvSpPr txBox="1"/>
          <p:nvPr/>
        </p:nvSpPr>
        <p:spPr>
          <a:xfrm>
            <a:off x="4193498" y="5582334"/>
            <a:ext cx="4721902" cy="830997"/>
          </a:xfrm>
          <a:prstGeom prst="rect">
            <a:avLst/>
          </a:prstGeom>
          <a:solidFill>
            <a:srgbClr val="E8F5A7"/>
          </a:solidFill>
        </p:spPr>
        <p:txBody>
          <a:bodyPr wrap="square" rtlCol="0">
            <a:spAutoFit/>
          </a:bodyPr>
          <a:lstStyle/>
          <a:p>
            <a:r>
              <a:rPr lang="en-US" sz="2400" b="1" dirty="0">
                <a:solidFill>
                  <a:srgbClr val="C00000"/>
                </a:solidFill>
              </a:rPr>
              <a:t>The </a:t>
            </a:r>
            <a:r>
              <a:rPr lang="en-US" sz="2400" b="1" dirty="0" err="1">
                <a:solidFill>
                  <a:srgbClr val="C00000"/>
                </a:solidFill>
              </a:rPr>
              <a:t>Făgăraș</a:t>
            </a:r>
            <a:r>
              <a:rPr lang="en-US" sz="2400" b="1" dirty="0">
                <a:solidFill>
                  <a:srgbClr val="C00000"/>
                </a:solidFill>
              </a:rPr>
              <a:t> Mountains </a:t>
            </a:r>
            <a:r>
              <a:rPr lang="en-US" sz="2400" dirty="0"/>
              <a:t>- the perfect choice for an unforgettable holiday!</a:t>
            </a:r>
          </a:p>
        </p:txBody>
      </p:sp>
      <p:pic>
        <p:nvPicPr>
          <p:cNvPr id="2050" name="Picture 2" descr="C:\Users\Mama\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393" y="1752600"/>
            <a:ext cx="3549753"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7270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4240" y="2133600"/>
            <a:ext cx="5409879" cy="769441"/>
          </a:xfrm>
          <a:prstGeom prst="rect">
            <a:avLst/>
          </a:prstGeom>
          <a:solidFill>
            <a:srgbClr val="E8F5A7"/>
          </a:solidFill>
        </p:spPr>
        <p:txBody>
          <a:bodyPr wrap="none" rtlCol="0">
            <a:spAutoFit/>
          </a:bodyPr>
          <a:lstStyle/>
          <a:p>
            <a:pPr algn="ctr"/>
            <a:r>
              <a:rPr lang="en-US" sz="4400" dirty="0"/>
              <a:t>          THANK YOU!        </a:t>
            </a:r>
          </a:p>
        </p:txBody>
      </p:sp>
    </p:spTree>
    <p:extLst>
      <p:ext uri="{BB962C8B-B14F-4D97-AF65-F5344CB8AC3E}">
        <p14:creationId xmlns:p14="http://schemas.microsoft.com/office/powerpoint/2010/main" val="189790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50837"/>
            <a:ext cx="4495800" cy="2849563"/>
          </a:xfrm>
        </p:spPr>
        <p:txBody>
          <a:bodyPr>
            <a:normAutofit/>
          </a:bodyPr>
          <a:lstStyle/>
          <a:p>
            <a:pPr marL="0" indent="0">
              <a:buNone/>
            </a:pPr>
            <a:r>
              <a:rPr lang="ro-RO" dirty="0"/>
              <a:t> </a:t>
            </a:r>
            <a:endParaRPr lang="en-US" dirty="0"/>
          </a:p>
          <a:p>
            <a:pPr marL="0" indent="0">
              <a:buNone/>
            </a:pPr>
            <a:r>
              <a:rPr lang="ro-RO" dirty="0"/>
              <a:t> </a:t>
            </a:r>
            <a:endParaRPr lang="en-US" dirty="0"/>
          </a:p>
          <a:p>
            <a:endParaRPr lang="en-US" dirty="0"/>
          </a:p>
        </p:txBody>
      </p:sp>
      <p:sp>
        <p:nvSpPr>
          <p:cNvPr id="2" name="TextBox 1"/>
          <p:cNvSpPr txBox="1"/>
          <p:nvPr/>
        </p:nvSpPr>
        <p:spPr>
          <a:xfrm>
            <a:off x="228600" y="685800"/>
            <a:ext cx="8229600" cy="1200329"/>
          </a:xfrm>
          <a:prstGeom prst="rect">
            <a:avLst/>
          </a:prstGeom>
          <a:noFill/>
        </p:spPr>
        <p:txBody>
          <a:bodyPr wrap="square" rtlCol="0">
            <a:spAutoFit/>
          </a:bodyPr>
          <a:lstStyle/>
          <a:p>
            <a:r>
              <a:rPr lang="ro-RO" sz="2400" dirty="0"/>
              <a:t>Pe cuprinsul întinderii masivului Făgăraș se găsesc 8 </a:t>
            </a:r>
            <a:r>
              <a:rPr lang="ro-RO" sz="2400" u="sng" dirty="0">
                <a:hlinkClick r:id="rId2" tooltip="Vârf muntos"/>
              </a:rPr>
              <a:t>vârfuri</a:t>
            </a:r>
            <a:r>
              <a:rPr lang="ro-RO" sz="2400" dirty="0"/>
              <a:t> de peste 2.500 de </a:t>
            </a:r>
            <a:r>
              <a:rPr lang="ro-RO" sz="2400" u="sng" dirty="0">
                <a:hlinkClick r:id="rId3" tooltip="Metru"/>
              </a:rPr>
              <a:t>metri</a:t>
            </a:r>
            <a:r>
              <a:rPr lang="ro-RO" sz="2400" u="sng" dirty="0"/>
              <a:t>, cei mai înalți fiind</a:t>
            </a:r>
            <a:r>
              <a:rPr lang="ro-RO" sz="2400" dirty="0"/>
              <a:t>: </a:t>
            </a:r>
            <a:r>
              <a:rPr lang="ro-RO" sz="2400" u="sng" dirty="0">
                <a:hlinkClick r:id="rId4" tooltip="Vârful Moldoveanu, Munții Făgăraș"/>
              </a:rPr>
              <a:t>Moldoveanu</a:t>
            </a:r>
            <a:r>
              <a:rPr lang="ro-RO" sz="2400" dirty="0"/>
              <a:t> cu 2.544 m și </a:t>
            </a:r>
            <a:r>
              <a:rPr lang="ro-RO" sz="2400" u="sng" dirty="0">
                <a:hlinkClick r:id="rId5" tooltip="Vârful Negoiu, Munții Făgăraș"/>
              </a:rPr>
              <a:t>Negoiu</a:t>
            </a:r>
            <a:r>
              <a:rPr lang="ro-RO" sz="2400" dirty="0"/>
              <a:t> cu 2.535 m. </a:t>
            </a:r>
            <a:endParaRPr lang="en-US" sz="2400" dirty="0"/>
          </a:p>
        </p:txBody>
      </p:sp>
      <p:pic>
        <p:nvPicPr>
          <p:cNvPr id="3074" name="Picture 2" descr="C:\Users\Mama\Desktop\moldovean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008" y="398318"/>
            <a:ext cx="9138809"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74204" y="665018"/>
            <a:ext cx="4269796" cy="1569660"/>
          </a:xfrm>
          <a:prstGeom prst="rect">
            <a:avLst/>
          </a:prstGeom>
          <a:noFill/>
        </p:spPr>
        <p:txBody>
          <a:bodyPr wrap="square" rtlCol="0">
            <a:spAutoFit/>
          </a:bodyPr>
          <a:lstStyle/>
          <a:p>
            <a:r>
              <a:rPr lang="en-US" sz="2400" b="1" dirty="0">
                <a:solidFill>
                  <a:srgbClr val="FFFF00"/>
                </a:solidFill>
              </a:rPr>
              <a:t>There are 8 peaks of over 2.500 m in the </a:t>
            </a:r>
            <a:r>
              <a:rPr lang="en-US" sz="2400" b="1" dirty="0" err="1">
                <a:solidFill>
                  <a:srgbClr val="FFFF00"/>
                </a:solidFill>
              </a:rPr>
              <a:t>Făgăraș</a:t>
            </a:r>
            <a:r>
              <a:rPr lang="en-US" sz="2400" b="1" dirty="0">
                <a:solidFill>
                  <a:srgbClr val="FFFF00"/>
                </a:solidFill>
              </a:rPr>
              <a:t> mountains, the highest being </a:t>
            </a:r>
            <a:r>
              <a:rPr lang="en-US" sz="2400" b="1" dirty="0" err="1">
                <a:solidFill>
                  <a:srgbClr val="FFFF00"/>
                </a:solidFill>
              </a:rPr>
              <a:t>Moldoveanu</a:t>
            </a:r>
            <a:r>
              <a:rPr lang="en-US" sz="2400" b="1" dirty="0">
                <a:solidFill>
                  <a:srgbClr val="FFFF00"/>
                </a:solidFill>
              </a:rPr>
              <a:t> with 2.544 m</a:t>
            </a:r>
          </a:p>
        </p:txBody>
      </p:sp>
    </p:spTree>
    <p:extLst>
      <p:ext uri="{BB962C8B-B14F-4D97-AF65-F5344CB8AC3E}">
        <p14:creationId xmlns:p14="http://schemas.microsoft.com/office/powerpoint/2010/main" val="740150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Mama\Desktop\Cei-mai-inalti-munti-din-Roman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151" y="207818"/>
            <a:ext cx="10261151" cy="71042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879" y="5654207"/>
            <a:ext cx="3059321" cy="1200329"/>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FFFF00"/>
                </a:solidFill>
              </a:rPr>
              <a:t>the most frequent avalanches in the country</a:t>
            </a:r>
            <a:endParaRPr lang="ro-RO" sz="2400" b="1" dirty="0">
              <a:solidFill>
                <a:srgbClr val="FFFF00"/>
              </a:solidFill>
            </a:endParaRPr>
          </a:p>
        </p:txBody>
      </p:sp>
      <p:sp>
        <p:nvSpPr>
          <p:cNvPr id="4" name="TextBox 3"/>
          <p:cNvSpPr txBox="1"/>
          <p:nvPr/>
        </p:nvSpPr>
        <p:spPr>
          <a:xfrm>
            <a:off x="0" y="207818"/>
            <a:ext cx="2604655" cy="1938992"/>
          </a:xfrm>
          <a:prstGeom prst="rect">
            <a:avLst/>
          </a:prstGeom>
          <a:noFill/>
        </p:spPr>
        <p:txBody>
          <a:bodyPr wrap="square" rtlCol="0">
            <a:spAutoFit/>
          </a:bodyPr>
          <a:lstStyle/>
          <a:p>
            <a:pPr marL="342900" indent="-342900">
              <a:buFont typeface="Arial" pitchFamily="34" charset="0"/>
              <a:buChar char="•"/>
            </a:pPr>
            <a:r>
              <a:rPr lang="en-US" sz="2400" b="1" dirty="0">
                <a:solidFill>
                  <a:srgbClr val="FFFF00"/>
                </a:solidFill>
              </a:rPr>
              <a:t>harsh weather, rare days when the sky is completely clear</a:t>
            </a:r>
            <a:endParaRPr lang="ro-RO" sz="2400" b="1" dirty="0">
              <a:solidFill>
                <a:srgbClr val="FFFF00"/>
              </a:solidFill>
            </a:endParaRPr>
          </a:p>
        </p:txBody>
      </p:sp>
      <p:sp>
        <p:nvSpPr>
          <p:cNvPr id="2" name="TextBox 1"/>
          <p:cNvSpPr txBox="1"/>
          <p:nvPr/>
        </p:nvSpPr>
        <p:spPr>
          <a:xfrm>
            <a:off x="5943600" y="2895600"/>
            <a:ext cx="530915" cy="461665"/>
          </a:xfrm>
          <a:prstGeom prst="rect">
            <a:avLst/>
          </a:prstGeom>
          <a:noFill/>
        </p:spPr>
        <p:txBody>
          <a:bodyPr wrap="none" rtlCol="0">
            <a:spAutoFit/>
          </a:bodyPr>
          <a:lstStyle/>
          <a:p>
            <a:pPr marL="342900" indent="-342900">
              <a:buFont typeface="Arial" pitchFamily="34" charset="0"/>
              <a:buChar char="•"/>
            </a:pPr>
            <a:endParaRPr lang="ro-RO" sz="2400" b="1" dirty="0">
              <a:solidFill>
                <a:srgbClr val="FFFF00"/>
              </a:solidFill>
            </a:endParaRPr>
          </a:p>
        </p:txBody>
      </p:sp>
      <p:sp>
        <p:nvSpPr>
          <p:cNvPr id="8" name="TextBox 7">
            <a:extLst>
              <a:ext uri="{FF2B5EF4-FFF2-40B4-BE49-F238E27FC236}">
                <a16:creationId xmlns:a16="http://schemas.microsoft.com/office/drawing/2014/main" id="{A4687152-B304-47D2-880C-9816EB16198A}"/>
              </a:ext>
            </a:extLst>
          </p:cNvPr>
          <p:cNvSpPr txBox="1"/>
          <p:nvPr/>
        </p:nvSpPr>
        <p:spPr>
          <a:xfrm>
            <a:off x="4724400" y="3295953"/>
            <a:ext cx="2514600" cy="1200329"/>
          </a:xfrm>
          <a:prstGeom prst="rect">
            <a:avLst/>
          </a:prstGeom>
          <a:noFill/>
        </p:spPr>
        <p:txBody>
          <a:bodyPr wrap="square">
            <a:spAutoFit/>
          </a:bodyPr>
          <a:lstStyle/>
          <a:p>
            <a:pPr marL="342900" indent="-342900">
              <a:buFont typeface="Arial" panose="020B0604020202020204" pitchFamily="34" charset="0"/>
              <a:buChar char="•"/>
            </a:pPr>
            <a:r>
              <a:rPr lang="en-US" sz="2400" b="1" dirty="0">
                <a:solidFill>
                  <a:srgbClr val="FFFF00"/>
                </a:solidFill>
              </a:rPr>
              <a:t>The</a:t>
            </a:r>
            <a:r>
              <a:rPr lang="ro-RO" sz="2400" b="1" dirty="0">
                <a:solidFill>
                  <a:srgbClr val="FFFF00"/>
                </a:solidFill>
              </a:rPr>
              <a:t> </a:t>
            </a:r>
            <a:r>
              <a:rPr lang="en-US" sz="2400" b="1" dirty="0">
                <a:solidFill>
                  <a:srgbClr val="FFFF00"/>
                </a:solidFill>
              </a:rPr>
              <a:t>highest </a:t>
            </a:r>
            <a:r>
              <a:rPr lang="ro-RO" sz="2400" b="1" dirty="0">
                <a:solidFill>
                  <a:srgbClr val="FFFF00"/>
                </a:solidFill>
              </a:rPr>
              <a:t>precipitation values</a:t>
            </a:r>
            <a:endParaRPr lang="en-US" sz="2400" b="1" dirty="0">
              <a:solidFill>
                <a:srgbClr val="FFFF00"/>
              </a:solidFill>
            </a:endParaRPr>
          </a:p>
        </p:txBody>
      </p:sp>
    </p:spTree>
    <p:extLst>
      <p:ext uri="{BB962C8B-B14F-4D97-AF65-F5344CB8AC3E}">
        <p14:creationId xmlns:p14="http://schemas.microsoft.com/office/powerpoint/2010/main" val="2699210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oxy's World - Muntii Fagaras Lacuri Glacia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descr="C:\Users\Mama\Desktop\lacul-avrigulu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59" y="174193"/>
            <a:ext cx="9133417" cy="68500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7975" y="552236"/>
            <a:ext cx="3721968" cy="2677656"/>
          </a:xfrm>
          <a:prstGeom prst="rect">
            <a:avLst/>
          </a:prstGeom>
        </p:spPr>
        <p:txBody>
          <a:bodyPr wrap="square">
            <a:spAutoFit/>
          </a:bodyPr>
          <a:lstStyle/>
          <a:p>
            <a:pPr fontAlgn="base"/>
            <a:r>
              <a:rPr lang="en-US" sz="2400" b="1" dirty="0">
                <a:solidFill>
                  <a:srgbClr val="FFFF00"/>
                </a:solidFill>
              </a:rPr>
              <a:t>The glacial area presents circuses or glacial cauldrons with lakes that are chained on the main peak, offering tourists places with wonderful landscapes to stop.</a:t>
            </a:r>
          </a:p>
        </p:txBody>
      </p:sp>
      <p:sp>
        <p:nvSpPr>
          <p:cNvPr id="3" name="TextBox 2"/>
          <p:cNvSpPr txBox="1"/>
          <p:nvPr/>
        </p:nvSpPr>
        <p:spPr>
          <a:xfrm>
            <a:off x="6819900" y="1066800"/>
            <a:ext cx="2286000" cy="2308324"/>
          </a:xfrm>
          <a:prstGeom prst="rect">
            <a:avLst/>
          </a:prstGeom>
          <a:noFill/>
        </p:spPr>
        <p:txBody>
          <a:bodyPr wrap="square" rtlCol="0">
            <a:spAutoFit/>
          </a:bodyPr>
          <a:lstStyle/>
          <a:p>
            <a:pPr fontAlgn="base"/>
            <a:r>
              <a:rPr lang="en-US" sz="2400" b="1">
                <a:solidFill>
                  <a:srgbClr val="FFFF00"/>
                </a:solidFill>
              </a:rPr>
              <a:t>The water is good to drink, being clean water, with an amazing transparency.</a:t>
            </a:r>
            <a:endParaRPr lang="en-US" sz="2400" b="1" dirty="0">
              <a:solidFill>
                <a:srgbClr val="FFFF00"/>
              </a:solidFill>
            </a:endParaRPr>
          </a:p>
        </p:txBody>
      </p:sp>
    </p:spTree>
    <p:extLst>
      <p:ext uri="{BB962C8B-B14F-4D97-AF65-F5344CB8AC3E}">
        <p14:creationId xmlns:p14="http://schemas.microsoft.com/office/powerpoint/2010/main" val="4092604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ma\Desktop\d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34400"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5444478"/>
            <a:ext cx="5469754" cy="1200329"/>
          </a:xfrm>
          <a:prstGeom prst="rect">
            <a:avLst/>
          </a:prstGeom>
          <a:solidFill>
            <a:srgbClr val="D5ED5D"/>
          </a:solidFill>
        </p:spPr>
        <p:txBody>
          <a:bodyPr wrap="square" rtlCol="0">
            <a:spAutoFit/>
          </a:bodyPr>
          <a:lstStyle/>
          <a:p>
            <a:pPr marL="342900" indent="-342900">
              <a:buFont typeface="Arial" pitchFamily="34" charset="0"/>
              <a:buChar char="•"/>
            </a:pPr>
            <a:r>
              <a:rPr lang="en-US" sz="2400" dirty="0"/>
              <a:t>one of the largest glacial lakes</a:t>
            </a:r>
          </a:p>
          <a:p>
            <a:pPr marL="342900" indent="-342900">
              <a:buFont typeface="Arial" pitchFamily="34" charset="0"/>
              <a:buChar char="•"/>
            </a:pPr>
            <a:r>
              <a:rPr lang="en-US" sz="2400" dirty="0"/>
              <a:t>located at an altitude of 2040 m</a:t>
            </a:r>
          </a:p>
          <a:p>
            <a:pPr marL="342900" indent="-342900">
              <a:buFont typeface="Arial" pitchFamily="34" charset="0"/>
              <a:buChar char="•"/>
            </a:pPr>
            <a:r>
              <a:rPr lang="en-US" sz="2400" dirty="0"/>
              <a:t>about 11 m deep</a:t>
            </a:r>
          </a:p>
        </p:txBody>
      </p:sp>
      <p:sp>
        <p:nvSpPr>
          <p:cNvPr id="7" name="TextBox 6"/>
          <p:cNvSpPr txBox="1"/>
          <p:nvPr/>
        </p:nvSpPr>
        <p:spPr>
          <a:xfrm>
            <a:off x="1066800" y="3429000"/>
            <a:ext cx="7467600" cy="830997"/>
          </a:xfrm>
          <a:prstGeom prst="rect">
            <a:avLst/>
          </a:prstGeom>
          <a:noFill/>
        </p:spPr>
        <p:txBody>
          <a:bodyPr wrap="square" rtlCol="0">
            <a:spAutoFit/>
          </a:bodyPr>
          <a:lstStyle/>
          <a:p>
            <a:pPr algn="ctr"/>
            <a:r>
              <a:rPr lang="en-US" sz="2400" b="1" dirty="0" err="1">
                <a:solidFill>
                  <a:srgbClr val="FFFF00"/>
                </a:solidFill>
              </a:rPr>
              <a:t>Bâlea</a:t>
            </a:r>
            <a:r>
              <a:rPr lang="en-US" sz="2400" b="1" dirty="0">
                <a:solidFill>
                  <a:srgbClr val="FFFF00"/>
                </a:solidFill>
              </a:rPr>
              <a:t> Lake - the beauty in the heart of the </a:t>
            </a:r>
            <a:r>
              <a:rPr lang="en-US" sz="2400" b="1" dirty="0" err="1">
                <a:solidFill>
                  <a:srgbClr val="FFFF00"/>
                </a:solidFill>
              </a:rPr>
              <a:t>Făgăraş</a:t>
            </a:r>
            <a:r>
              <a:rPr lang="en-US" sz="2400" b="1" dirty="0">
                <a:solidFill>
                  <a:srgbClr val="FFFF00"/>
                </a:solidFill>
              </a:rPr>
              <a:t> Mountains</a:t>
            </a:r>
            <a:endParaRPr lang="ro-RO" sz="2400" b="1" dirty="0">
              <a:solidFill>
                <a:srgbClr val="FFFF00"/>
              </a:solidFill>
            </a:endParaRPr>
          </a:p>
        </p:txBody>
      </p:sp>
    </p:spTree>
    <p:extLst>
      <p:ext uri="{BB962C8B-B14F-4D97-AF65-F5344CB8AC3E}">
        <p14:creationId xmlns:p14="http://schemas.microsoft.com/office/powerpoint/2010/main" val="594878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ma\Desktop\bal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5410200" cy="339598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Mama\Desktop\g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8" y="3733800"/>
            <a:ext cx="8854997"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76800" y="2445038"/>
            <a:ext cx="4034765" cy="1569660"/>
          </a:xfrm>
          <a:prstGeom prst="rect">
            <a:avLst/>
          </a:prstGeom>
          <a:solidFill>
            <a:srgbClr val="D5ED5D"/>
          </a:solidFill>
        </p:spPr>
        <p:txBody>
          <a:bodyPr wrap="square" rtlCol="0">
            <a:spAutoFit/>
          </a:bodyPr>
          <a:lstStyle/>
          <a:p>
            <a:pPr marL="342900" indent="-342900">
              <a:buFont typeface="Arial" pitchFamily="34" charset="0"/>
              <a:buChar char="•"/>
            </a:pPr>
            <a:r>
              <a:rPr lang="en-US" sz="2400" dirty="0"/>
              <a:t>in winter,  </a:t>
            </a:r>
            <a:r>
              <a:rPr lang="en-US" sz="2400" dirty="0" err="1"/>
              <a:t>Bâlea</a:t>
            </a:r>
            <a:r>
              <a:rPr lang="en-US" sz="2400" dirty="0"/>
              <a:t> Lake  can be reached by cable car from the  “</a:t>
            </a:r>
            <a:r>
              <a:rPr lang="en-US" sz="2400" dirty="0" err="1"/>
              <a:t>Bâlea</a:t>
            </a:r>
            <a:r>
              <a:rPr lang="en-US" sz="2400" dirty="0"/>
              <a:t> </a:t>
            </a:r>
            <a:r>
              <a:rPr lang="en-US" sz="2400" dirty="0" err="1"/>
              <a:t>Cascadă</a:t>
            </a:r>
            <a:r>
              <a:rPr lang="en-US" sz="2400" dirty="0"/>
              <a:t>’’cottage</a:t>
            </a:r>
          </a:p>
        </p:txBody>
      </p:sp>
    </p:spTree>
    <p:extLst>
      <p:ext uri="{BB962C8B-B14F-4D97-AF65-F5344CB8AC3E}">
        <p14:creationId xmlns:p14="http://schemas.microsoft.com/office/powerpoint/2010/main" val="4156253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2667</TotalTime>
  <Words>2119</Words>
  <Application>Microsoft Office PowerPoint</Application>
  <PresentationFormat>On-screen Show (4:3)</PresentationFormat>
  <Paragraphs>263</Paragraphs>
  <Slides>45</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Calibri</vt:lpstr>
      <vt:lpstr>Office Theme</vt:lpstr>
      <vt:lpstr>PowerPoint Presentation</vt:lpstr>
      <vt:lpstr>    They represents the largest alpine unit in Romania, known for the wildness with which it outlines its landscapes and the numerous natural treasures that make any tourist discover the joy of the mountain.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limestone bloom: </vt:lpstr>
      <vt:lpstr>PowerPoint Presentation</vt:lpstr>
      <vt:lpstr>PowerPoint Presentation</vt:lpstr>
      <vt:lpstr>PowerPoint Presentation</vt:lpstr>
      <vt:lpstr>PowerPoint Presentation</vt:lpstr>
      <vt:lpstr>PowerPoint Presentation</vt:lpstr>
      <vt:lpstr>PowerPoint Presentation</vt:lpstr>
      <vt:lpstr>Marmota/ The marmot   (Marmota marmota)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MUNȚII FĂGĂRAȘ</dc:title>
  <dc:creator>Carmen Stanese</dc:creator>
  <cp:lastModifiedBy>user</cp:lastModifiedBy>
  <cp:revision>246</cp:revision>
  <dcterms:created xsi:type="dcterms:W3CDTF">2006-08-16T00:00:00Z</dcterms:created>
  <dcterms:modified xsi:type="dcterms:W3CDTF">2022-03-19T18:57:50Z</dcterms:modified>
</cp:coreProperties>
</file>